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sldIdLst>
    <p:sldId id="273" r:id="rId3"/>
    <p:sldId id="293" r:id="rId4"/>
    <p:sldId id="288" r:id="rId5"/>
    <p:sldId id="289" r:id="rId6"/>
    <p:sldId id="290" r:id="rId7"/>
    <p:sldId id="285" r:id="rId8"/>
    <p:sldId id="287" r:id="rId9"/>
    <p:sldId id="279" r:id="rId10"/>
    <p:sldId id="283" r:id="rId11"/>
    <p:sldId id="284" r:id="rId12"/>
    <p:sldId id="270" r:id="rId13"/>
    <p:sldId id="269" r:id="rId14"/>
    <p:sldId id="268" r:id="rId15"/>
    <p:sldId id="271" r:id="rId16"/>
    <p:sldId id="265" r:id="rId17"/>
    <p:sldId id="260" r:id="rId18"/>
    <p:sldId id="267" r:id="rId19"/>
    <p:sldId id="262" r:id="rId20"/>
    <p:sldId id="29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15" autoAdjust="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62DF13B7-A323-433C-9758-BD05CDEA18EF}" type="datetimeFigureOut">
              <a:rPr lang="en-US" smtClean="0">
                <a:solidFill>
                  <a:prstClr val="black">
                    <a:tint val="75000"/>
                  </a:prstClr>
                </a:solidFill>
              </a:rPr>
              <a:pPr/>
              <a:t>10/4/2025</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176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62DF13B7-A323-433C-9758-BD05CDEA18EF}" type="datetimeFigureOut">
              <a:rPr lang="en-US" smtClean="0">
                <a:solidFill>
                  <a:prstClr val="black">
                    <a:tint val="75000"/>
                  </a:prstClr>
                </a:solidFill>
              </a:rPr>
              <a:pPr/>
              <a:t>10/4/2025</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2179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62DF13B7-A323-433C-9758-BD05CDEA18EF}" type="datetimeFigureOut">
              <a:rPr lang="en-US" smtClean="0">
                <a:solidFill>
                  <a:prstClr val="black">
                    <a:tint val="75000"/>
                  </a:prstClr>
                </a:solidFill>
              </a:rPr>
              <a:pPr/>
              <a:t>10/4/2025</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7832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62DF13B7-A323-433C-9758-BD05CDEA18EF}" type="datetimeFigureOut">
              <a:rPr lang="en-US" smtClean="0">
                <a:solidFill>
                  <a:prstClr val="black">
                    <a:tint val="75000"/>
                  </a:prstClr>
                </a:solidFill>
              </a:rPr>
              <a:pPr/>
              <a:t>10/4/2025</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0966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62DF13B7-A323-433C-9758-BD05CDEA18EF}" type="datetimeFigureOut">
              <a:rPr lang="en-US" smtClean="0">
                <a:solidFill>
                  <a:prstClr val="black">
                    <a:tint val="75000"/>
                  </a:prstClr>
                </a:solidFill>
              </a:rPr>
              <a:pPr/>
              <a:t>10/4/2025</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7593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62DF13B7-A323-433C-9758-BD05CDEA18EF}" type="datetimeFigureOut">
              <a:rPr lang="en-US" smtClean="0">
                <a:solidFill>
                  <a:prstClr val="black">
                    <a:tint val="75000"/>
                  </a:prstClr>
                </a:solidFill>
              </a:rPr>
              <a:pPr/>
              <a:t>10/4/2025</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81347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62DF13B7-A323-433C-9758-BD05CDEA18EF}" type="datetimeFigureOut">
              <a:rPr lang="en-US" smtClean="0">
                <a:solidFill>
                  <a:prstClr val="black">
                    <a:tint val="75000"/>
                  </a:prstClr>
                </a:solidFill>
              </a:rPr>
              <a:pPr/>
              <a:t>10/4/2025</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4741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62DF13B7-A323-433C-9758-BD05CDEA18EF}" type="datetimeFigureOut">
              <a:rPr lang="en-US" smtClean="0">
                <a:solidFill>
                  <a:prstClr val="black">
                    <a:tint val="75000"/>
                  </a:prstClr>
                </a:solidFill>
              </a:rPr>
              <a:pPr/>
              <a:t>10/4/2025</a:t>
            </a:fld>
            <a:endParaRPr lang="en-US">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en-US">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3350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62DF13B7-A323-433C-9758-BD05CDEA18EF}" type="datetimeFigureOut">
              <a:rPr lang="en-US" smtClean="0">
                <a:solidFill>
                  <a:prstClr val="black">
                    <a:tint val="75000"/>
                  </a:prstClr>
                </a:solidFill>
              </a:rPr>
              <a:pPr/>
              <a:t>10/4/2025</a:t>
            </a:fld>
            <a:endParaRPr lang="en-US">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en-US">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32217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2DF13B7-A323-433C-9758-BD05CDEA18EF}" type="datetimeFigureOut">
              <a:rPr lang="en-US" smtClean="0">
                <a:solidFill>
                  <a:prstClr val="black">
                    <a:tint val="75000"/>
                  </a:prstClr>
                </a:solidFill>
              </a:rPr>
              <a:pPr/>
              <a:t>10/4/2025</a:t>
            </a:fld>
            <a:endParaRPr lang="en-US">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en-US">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07809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62DF13B7-A323-433C-9758-BD05CDEA18EF}" type="datetimeFigureOut">
              <a:rPr lang="en-US" smtClean="0">
                <a:solidFill>
                  <a:prstClr val="black">
                    <a:tint val="75000"/>
                  </a:prstClr>
                </a:solidFill>
              </a:rPr>
              <a:pPr/>
              <a:t>10/4/2025</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48344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62DF13B7-A323-433C-9758-BD05CDEA18EF}" type="datetimeFigureOut">
              <a:rPr lang="en-US" smtClean="0">
                <a:solidFill>
                  <a:prstClr val="black">
                    <a:tint val="75000"/>
                  </a:prstClr>
                </a:solidFill>
              </a:rPr>
              <a:pPr/>
              <a:t>10/4/2025</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3955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62DF13B7-A323-433C-9758-BD05CDEA18EF}" type="datetimeFigureOut">
              <a:rPr lang="en-US" smtClean="0">
                <a:solidFill>
                  <a:prstClr val="black">
                    <a:tint val="75000"/>
                  </a:prstClr>
                </a:solidFill>
              </a:rPr>
              <a:pPr/>
              <a:t>10/4/2025</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19703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62DF13B7-A323-433C-9758-BD05CDEA18EF}" type="datetimeFigureOut">
              <a:rPr lang="en-US" smtClean="0">
                <a:solidFill>
                  <a:prstClr val="black">
                    <a:tint val="75000"/>
                  </a:prstClr>
                </a:solidFill>
              </a:rPr>
              <a:pPr/>
              <a:t>10/4/2025</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1182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62DF13B7-A323-433C-9758-BD05CDEA18EF}" type="datetimeFigureOut">
              <a:rPr lang="en-US" smtClean="0">
                <a:solidFill>
                  <a:prstClr val="black">
                    <a:tint val="75000"/>
                  </a:prstClr>
                </a:solidFill>
              </a:rPr>
              <a:pPr/>
              <a:t>10/4/2025</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49695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62DF13B7-A323-433C-9758-BD05CDEA18EF}" type="datetimeFigureOut">
              <a:rPr lang="en-US" smtClean="0">
                <a:solidFill>
                  <a:prstClr val="black">
                    <a:tint val="75000"/>
                  </a:prstClr>
                </a:solidFill>
              </a:rPr>
              <a:pPr/>
              <a:t>10/4/2025</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8290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62DF13B7-A323-433C-9758-BD05CDEA18EF}" type="datetimeFigureOut">
              <a:rPr lang="en-US" smtClean="0">
                <a:solidFill>
                  <a:prstClr val="black">
                    <a:tint val="75000"/>
                  </a:prstClr>
                </a:solidFill>
              </a:rPr>
              <a:pPr/>
              <a:t>10/4/2025</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4080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62DF13B7-A323-433C-9758-BD05CDEA18EF}" type="datetimeFigureOut">
              <a:rPr lang="en-US" smtClean="0">
                <a:solidFill>
                  <a:prstClr val="black">
                    <a:tint val="75000"/>
                  </a:prstClr>
                </a:solidFill>
              </a:rPr>
              <a:pPr/>
              <a:t>10/4/2025</a:t>
            </a:fld>
            <a:endParaRPr lang="en-US">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en-US">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62570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62DF13B7-A323-433C-9758-BD05CDEA18EF}" type="datetimeFigureOut">
              <a:rPr lang="en-US" smtClean="0">
                <a:solidFill>
                  <a:prstClr val="black">
                    <a:tint val="75000"/>
                  </a:prstClr>
                </a:solidFill>
              </a:rPr>
              <a:pPr/>
              <a:t>10/4/2025</a:t>
            </a:fld>
            <a:endParaRPr lang="en-US">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en-US">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8361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2DF13B7-A323-433C-9758-BD05CDEA18EF}" type="datetimeFigureOut">
              <a:rPr lang="en-US" smtClean="0">
                <a:solidFill>
                  <a:prstClr val="black">
                    <a:tint val="75000"/>
                  </a:prstClr>
                </a:solidFill>
              </a:rPr>
              <a:pPr/>
              <a:t>10/4/2025</a:t>
            </a:fld>
            <a:endParaRPr lang="en-US">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en-US">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10554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62DF13B7-A323-433C-9758-BD05CDEA18EF}" type="datetimeFigureOut">
              <a:rPr lang="en-US" smtClean="0">
                <a:solidFill>
                  <a:prstClr val="black">
                    <a:tint val="75000"/>
                  </a:prstClr>
                </a:solidFill>
              </a:rPr>
              <a:pPr/>
              <a:t>10/4/2025</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43454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62DF13B7-A323-433C-9758-BD05CDEA18EF}" type="datetimeFigureOut">
              <a:rPr lang="en-US" smtClean="0">
                <a:solidFill>
                  <a:prstClr val="black">
                    <a:tint val="75000"/>
                  </a:prstClr>
                </a:solidFill>
              </a:rPr>
              <a:pPr/>
              <a:t>10/4/2025</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9434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F13B7-A323-433C-9758-BD05CDEA18EF}" type="datetimeFigureOut">
              <a:rPr lang="en-US" smtClean="0">
                <a:solidFill>
                  <a:prstClr val="black">
                    <a:tint val="75000"/>
                  </a:prstClr>
                </a:solidFill>
              </a:rPr>
              <a:pPr/>
              <a:t>10/4/2025</a:t>
            </a:fld>
            <a:endParaRPr lang="en-US">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34025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F13B7-A323-433C-9758-BD05CDEA18EF}" type="datetimeFigureOut">
              <a:rPr lang="en-US" smtClean="0">
                <a:solidFill>
                  <a:prstClr val="black">
                    <a:tint val="75000"/>
                  </a:prstClr>
                </a:solidFill>
              </a:rPr>
              <a:pPr/>
              <a:t>10/4/2025</a:t>
            </a:fld>
            <a:endParaRPr lang="en-US">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C5664-D412-4617-A78F-B99926C11A2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253393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web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webp"/><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H="1">
            <a:off x="205168" y="1935237"/>
            <a:ext cx="8636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600200" y="533401"/>
            <a:ext cx="5486400" cy="815608"/>
          </a:xfrm>
          <a:prstGeom prst="rect">
            <a:avLst/>
          </a:prstGeom>
        </p:spPr>
        <p:txBody>
          <a:bodyPr wrap="square">
            <a:spAutoFit/>
          </a:bodyPr>
          <a:lstStyle/>
          <a:p>
            <a:pPr algn="ctr">
              <a:defRPr/>
            </a:pPr>
            <a:r>
              <a:rPr lang="ar-IQ" sz="2700" b="1" dirty="0">
                <a:solidFill>
                  <a:prstClr val="black"/>
                </a:solidFill>
                <a:latin typeface="Times New Roman" panose="02020603050405020304" pitchFamily="18" charset="0"/>
                <a:cs typeface="Times New Roman" panose="02020603050405020304" pitchFamily="18" charset="0"/>
              </a:rPr>
              <a:t> </a:t>
            </a:r>
            <a:r>
              <a:rPr lang="en-US" sz="2000" b="1" dirty="0">
                <a:solidFill>
                  <a:prstClr val="black"/>
                </a:solidFill>
                <a:latin typeface="Times New Roman" panose="02020603050405020304" pitchFamily="18" charset="0"/>
                <a:cs typeface="Times New Roman" panose="02020603050405020304" pitchFamily="18" charset="0"/>
              </a:rPr>
              <a:t>poultry diseases 1</a:t>
            </a:r>
          </a:p>
          <a:p>
            <a:pPr algn="ctr">
              <a:defRPr/>
            </a:pPr>
            <a:r>
              <a:rPr lang="en-US" sz="2000" b="1" dirty="0">
                <a:solidFill>
                  <a:prstClr val="black"/>
                </a:solidFill>
                <a:latin typeface="Times New Roman" panose="02020603050405020304" pitchFamily="18" charset="0"/>
                <a:cs typeface="Times New Roman" panose="02020603050405020304" pitchFamily="18" charset="0"/>
              </a:rPr>
              <a:t>fourth stage</a:t>
            </a:r>
          </a:p>
        </p:txBody>
      </p:sp>
      <p:sp>
        <p:nvSpPr>
          <p:cNvPr id="3" name="Rectangle 2"/>
          <p:cNvSpPr/>
          <p:nvPr/>
        </p:nvSpPr>
        <p:spPr>
          <a:xfrm>
            <a:off x="4523167" y="3625152"/>
            <a:ext cx="3630233" cy="1477328"/>
          </a:xfrm>
          <a:prstGeom prst="rect">
            <a:avLst/>
          </a:prstGeom>
        </p:spPr>
        <p:txBody>
          <a:bodyPr wrap="square">
            <a:spAutoFit/>
          </a:bodyPr>
          <a:lstStyle/>
          <a:p>
            <a:pPr algn="ctr">
              <a:defRPr/>
            </a:pPr>
            <a:r>
              <a:rPr lang="en-US" dirty="0" err="1">
                <a:solidFill>
                  <a:prstClr val="black"/>
                </a:solidFill>
                <a:highlight>
                  <a:srgbClr val="FFFF00"/>
                </a:highlight>
                <a:latin typeface="Times New Roman" panose="02020603050405020304" pitchFamily="18" charset="0"/>
                <a:cs typeface="Times New Roman" panose="02020603050405020304" pitchFamily="18" charset="0"/>
              </a:rPr>
              <a:t>Dr.Harith</a:t>
            </a:r>
            <a:r>
              <a:rPr lang="en-US" dirty="0">
                <a:solidFill>
                  <a:prstClr val="black"/>
                </a:solidFill>
                <a:highlight>
                  <a:srgbClr val="FFFF00"/>
                </a:highlight>
                <a:latin typeface="Times New Roman" panose="02020603050405020304" pitchFamily="18" charset="0"/>
                <a:cs typeface="Times New Roman" panose="02020603050405020304" pitchFamily="18" charset="0"/>
              </a:rPr>
              <a:t> Abdulla </a:t>
            </a:r>
            <a:endParaRPr lang="en-GB" b="1" dirty="0">
              <a:solidFill>
                <a:prstClr val="black"/>
              </a:solidFill>
              <a:highlight>
                <a:srgbClr val="FFFF00"/>
              </a:highlight>
              <a:latin typeface="Times New Roman" panose="02020603050405020304" pitchFamily="18" charset="0"/>
              <a:cs typeface="Times New Roman" panose="02020603050405020304" pitchFamily="18" charset="0"/>
            </a:endParaRPr>
          </a:p>
          <a:p>
            <a:pPr algn="ctr">
              <a:defRPr/>
            </a:pPr>
            <a:r>
              <a:rPr lang="en-US" dirty="0">
                <a:solidFill>
                  <a:prstClr val="black"/>
                </a:solidFill>
                <a:latin typeface="Times New Roman" panose="02020603050405020304" pitchFamily="18" charset="0"/>
                <a:cs typeface="Times New Roman" panose="02020603050405020304" pitchFamily="18" charset="0"/>
              </a:rPr>
              <a:t>Department of Pathology and Poultry Disease</a:t>
            </a:r>
          </a:p>
          <a:p>
            <a:pPr algn="ctr">
              <a:defRPr/>
            </a:pPr>
            <a:r>
              <a:rPr lang="en-US" dirty="0">
                <a:solidFill>
                  <a:prstClr val="black"/>
                </a:solidFill>
                <a:latin typeface="Times New Roman" panose="02020603050405020304" pitchFamily="18" charset="0"/>
                <a:cs typeface="Times New Roman" panose="02020603050405020304" pitchFamily="18" charset="0"/>
              </a:rPr>
              <a:t>College of Veterinary Medicine</a:t>
            </a:r>
            <a:br>
              <a:rPr lang="en-US" dirty="0">
                <a:solidFill>
                  <a:prstClr val="black"/>
                </a:solidFill>
                <a:latin typeface="Times New Roman" panose="02020603050405020304" pitchFamily="18" charset="0"/>
                <a:cs typeface="Times New Roman" panose="02020603050405020304" pitchFamily="18" charset="0"/>
              </a:rPr>
            </a:br>
            <a:r>
              <a:rPr lang="en-US" dirty="0">
                <a:solidFill>
                  <a:prstClr val="black"/>
                </a:solidFill>
                <a:latin typeface="Times New Roman" panose="02020603050405020304" pitchFamily="18" charset="0"/>
                <a:cs typeface="Times New Roman" panose="02020603050405020304" pitchFamily="18" charset="0"/>
              </a:rPr>
              <a:t>University of </a:t>
            </a:r>
            <a:r>
              <a:rPr lang="en-US" dirty="0" err="1">
                <a:solidFill>
                  <a:prstClr val="black"/>
                </a:solidFill>
                <a:latin typeface="Times New Roman" panose="02020603050405020304" pitchFamily="18" charset="0"/>
                <a:cs typeface="Times New Roman" panose="02020603050405020304" pitchFamily="18" charset="0"/>
              </a:rPr>
              <a:t>Basrah</a:t>
            </a:r>
            <a:endParaRPr lang="en-GB" dirty="0">
              <a:solidFill>
                <a:prstClr val="black"/>
              </a:solidFill>
              <a:latin typeface="Times New Roman" panose="02020603050405020304" pitchFamily="18" charset="0"/>
              <a:cs typeface="Times New Roman" panose="02020603050405020304" pitchFamily="18" charset="0"/>
            </a:endParaRPr>
          </a:p>
        </p:txBody>
      </p:sp>
      <p:pic>
        <p:nvPicPr>
          <p:cNvPr id="16" name="Picture 2" descr="Image result for university of basrah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804" y="533401"/>
            <a:ext cx="1221248" cy="120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4664DB9F-59BB-47A5-8080-662EED16E9E1}"/>
              </a:ext>
            </a:extLst>
          </p:cNvPr>
          <p:cNvSpPr/>
          <p:nvPr/>
        </p:nvSpPr>
        <p:spPr>
          <a:xfrm>
            <a:off x="1461053" y="2184816"/>
            <a:ext cx="6311348" cy="960328"/>
          </a:xfrm>
          <a:prstGeom prst="rect">
            <a:avLst/>
          </a:prstGeom>
        </p:spPr>
        <p:txBody>
          <a:bodyPr wrap="square">
            <a:spAutoFit/>
          </a:bodyPr>
          <a:lstStyle/>
          <a:p>
            <a:pPr algn="ctr">
              <a:lnSpc>
                <a:spcPct val="150000"/>
              </a:lnSpc>
              <a:defRPr/>
            </a:pPr>
            <a:r>
              <a:rPr lang="en-US" sz="2000" b="1" dirty="0">
                <a:solidFill>
                  <a:prstClr val="black"/>
                </a:solidFill>
                <a:latin typeface="Times New Roman" panose="02020603050405020304" pitchFamily="18" charset="0"/>
                <a:cs typeface="Times New Roman" panose="02020603050405020304" pitchFamily="18" charset="0"/>
              </a:rPr>
              <a:t>Lecture 1 – Introduction to Poultry Diseases and Their Relation to the Poultry </a:t>
            </a:r>
            <a:r>
              <a:rPr lang="en-US" sz="2000" b="1" dirty="0" err="1">
                <a:solidFill>
                  <a:prstClr val="black"/>
                </a:solidFill>
                <a:latin typeface="Times New Roman" panose="02020603050405020304" pitchFamily="18" charset="0"/>
                <a:cs typeface="Times New Roman" panose="02020603050405020304" pitchFamily="18" charset="0"/>
              </a:rPr>
              <a:t>Industry+Vitamin</a:t>
            </a:r>
            <a:r>
              <a:rPr lang="en-US" sz="2000" b="1" dirty="0">
                <a:solidFill>
                  <a:prstClr val="black"/>
                </a:solidFill>
                <a:latin typeface="Times New Roman" panose="02020603050405020304" pitchFamily="18" charset="0"/>
                <a:cs typeface="Times New Roman" panose="02020603050405020304" pitchFamily="18" charset="0"/>
              </a:rPr>
              <a:t> A Deficiency</a:t>
            </a:r>
          </a:p>
        </p:txBody>
      </p:sp>
      <p:grpSp>
        <p:nvGrpSpPr>
          <p:cNvPr id="17" name="Group 16">
            <a:extLst>
              <a:ext uri="{FF2B5EF4-FFF2-40B4-BE49-F238E27FC236}">
                <a16:creationId xmlns:a16="http://schemas.microsoft.com/office/drawing/2014/main" id="{EF240524-FD1C-4D7A-81C5-EC549C440BAE}"/>
              </a:ext>
            </a:extLst>
          </p:cNvPr>
          <p:cNvGrpSpPr/>
          <p:nvPr/>
        </p:nvGrpSpPr>
        <p:grpSpPr>
          <a:xfrm>
            <a:off x="139147" y="5661289"/>
            <a:ext cx="8725454" cy="507831"/>
            <a:chOff x="185529" y="6405382"/>
            <a:chExt cx="11633938" cy="677106"/>
          </a:xfrm>
        </p:grpSpPr>
        <p:cxnSp>
          <p:nvCxnSpPr>
            <p:cNvPr id="19" name="Straight Connector 18">
              <a:extLst>
                <a:ext uri="{FF2B5EF4-FFF2-40B4-BE49-F238E27FC236}">
                  <a16:creationId xmlns:a16="http://schemas.microsoft.com/office/drawing/2014/main" id="{5BA06214-1B13-4837-BBC6-F80A38D6FFEB}"/>
                </a:ext>
              </a:extLst>
            </p:cNvPr>
            <p:cNvCxnSpPr/>
            <p:nvPr/>
          </p:nvCxnSpPr>
          <p:spPr>
            <a:xfrm flipH="1">
              <a:off x="304800" y="6412317"/>
              <a:ext cx="11514667"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BFDE99E-14D5-4903-9CE7-4F43A9CB7AB8}"/>
                </a:ext>
              </a:extLst>
            </p:cNvPr>
            <p:cNvSpPr/>
            <p:nvPr/>
          </p:nvSpPr>
          <p:spPr>
            <a:xfrm>
              <a:off x="185529" y="6405382"/>
              <a:ext cx="7908472" cy="677106"/>
            </a:xfrm>
            <a:prstGeom prst="rect">
              <a:avLst/>
            </a:prstGeom>
          </p:spPr>
          <p:txBody>
            <a:bodyPr wrap="square">
              <a:spAutoFit/>
            </a:bodyPr>
            <a:lstStyle/>
            <a:p>
              <a:pPr>
                <a:defRPr/>
              </a:pPr>
              <a:r>
                <a:rPr lang="en-GB" sz="1350" dirty="0">
                  <a:solidFill>
                    <a:prstClr val="black"/>
                  </a:solidFill>
                  <a:latin typeface="Times New Roman" panose="02020603050405020304" pitchFamily="18" charset="0"/>
                  <a:cs typeface="Times New Roman" panose="02020603050405020304" pitchFamily="18" charset="0"/>
                </a:rPr>
                <a:t>University of </a:t>
              </a:r>
              <a:r>
                <a:rPr lang="en-GB" sz="1350" dirty="0" err="1">
                  <a:solidFill>
                    <a:prstClr val="black"/>
                  </a:solidFill>
                  <a:latin typeface="Times New Roman" panose="02020603050405020304" pitchFamily="18" charset="0"/>
                  <a:cs typeface="Times New Roman" panose="02020603050405020304" pitchFamily="18" charset="0"/>
                </a:rPr>
                <a:t>Basrah</a:t>
              </a:r>
              <a:r>
                <a:rPr lang="en-GB" sz="1350" dirty="0">
                  <a:solidFill>
                    <a:prstClr val="black"/>
                  </a:solidFill>
                  <a:latin typeface="Times New Roman" panose="02020603050405020304" pitchFamily="18" charset="0"/>
                  <a:cs typeface="Times New Roman" panose="02020603050405020304" pitchFamily="18" charset="0"/>
                </a:rPr>
                <a:t>- College of veterinary medicine-</a:t>
              </a:r>
              <a:br>
                <a:rPr lang="en-GB" sz="1350" dirty="0">
                  <a:solidFill>
                    <a:prstClr val="black"/>
                  </a:solidFill>
                  <a:latin typeface="Times New Roman" panose="02020603050405020304" pitchFamily="18" charset="0"/>
                  <a:cs typeface="Times New Roman" panose="02020603050405020304" pitchFamily="18" charset="0"/>
                </a:rPr>
              </a:br>
              <a:r>
                <a:rPr lang="en-US" sz="1350" dirty="0">
                  <a:solidFill>
                    <a:prstClr val="black"/>
                  </a:solidFill>
                  <a:latin typeface="Times New Roman" panose="02020603050405020304" pitchFamily="18" charset="0"/>
                  <a:cs typeface="Times New Roman" panose="02020603050405020304" pitchFamily="18" charset="0"/>
                </a:rPr>
                <a:t>Department of Pathology and Poultry Disease</a:t>
              </a:r>
            </a:p>
          </p:txBody>
        </p:sp>
      </p:grpSp>
      <p:sp>
        <p:nvSpPr>
          <p:cNvPr id="21" name="Rectangle 20">
            <a:extLst>
              <a:ext uri="{FF2B5EF4-FFF2-40B4-BE49-F238E27FC236}">
                <a16:creationId xmlns:a16="http://schemas.microsoft.com/office/drawing/2014/main" id="{39B0891D-ED79-4931-92F3-C208C57F6CAD}"/>
              </a:ext>
            </a:extLst>
          </p:cNvPr>
          <p:cNvSpPr/>
          <p:nvPr/>
        </p:nvSpPr>
        <p:spPr>
          <a:xfrm>
            <a:off x="7225748" y="1032390"/>
            <a:ext cx="1677181" cy="715581"/>
          </a:xfrm>
          <a:prstGeom prst="rect">
            <a:avLst/>
          </a:prstGeom>
        </p:spPr>
        <p:txBody>
          <a:bodyPr wrap="square">
            <a:spAutoFit/>
          </a:bodyPr>
          <a:lstStyle/>
          <a:p>
            <a:pPr>
              <a:defRPr/>
            </a:pPr>
            <a:endParaRPr lang="en-US" sz="1350" dirty="0">
              <a:solidFill>
                <a:prstClr val="black"/>
              </a:solidFill>
            </a:endParaRPr>
          </a:p>
          <a:p>
            <a:pPr algn="ctr">
              <a:defRPr/>
            </a:pPr>
            <a:r>
              <a:rPr lang="en-US" sz="2700" dirty="0">
                <a:solidFill>
                  <a:prstClr val="black"/>
                </a:solidFill>
              </a:rPr>
              <a:t> </a:t>
            </a:r>
            <a:r>
              <a:rPr lang="ar-IQ" sz="2700" b="1" dirty="0">
                <a:solidFill>
                  <a:prstClr val="black"/>
                </a:solidFill>
              </a:rPr>
              <a:t> شعار الكلية</a:t>
            </a:r>
            <a:endParaRPr lang="en-US" sz="2700" b="1" dirty="0">
              <a:solidFill>
                <a:prstClr val="black"/>
              </a:solidFill>
            </a:endParaRPr>
          </a:p>
        </p:txBody>
      </p:sp>
      <p:pic>
        <p:nvPicPr>
          <p:cNvPr id="5" name="Picture 4"/>
          <p:cNvPicPr>
            <a:picLocks noChangeAspect="1"/>
          </p:cNvPicPr>
          <p:nvPr/>
        </p:nvPicPr>
        <p:blipFill>
          <a:blip r:embed="rId3"/>
          <a:stretch>
            <a:fillRect/>
          </a:stretch>
        </p:blipFill>
        <p:spPr>
          <a:xfrm>
            <a:off x="7469449" y="309384"/>
            <a:ext cx="1371719" cy="1341236"/>
          </a:xfrm>
          <a:prstGeom prst="rect">
            <a:avLst/>
          </a:prstGeom>
        </p:spPr>
      </p:pic>
      <p:pic>
        <p:nvPicPr>
          <p:cNvPr id="8" name="Picture 7">
            <a:extLst>
              <a:ext uri="{FF2B5EF4-FFF2-40B4-BE49-F238E27FC236}">
                <a16:creationId xmlns:a16="http://schemas.microsoft.com/office/drawing/2014/main" id="{3E5AB82A-0A08-028B-25DE-F6A375270B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941" y="3645081"/>
            <a:ext cx="3485463" cy="1825511"/>
          </a:xfrm>
          <a:prstGeom prst="rect">
            <a:avLst/>
          </a:prstGeom>
        </p:spPr>
      </p:pic>
    </p:spTree>
    <p:extLst>
      <p:ext uri="{BB962C8B-B14F-4D97-AF65-F5344CB8AC3E}">
        <p14:creationId xmlns:p14="http://schemas.microsoft.com/office/powerpoint/2010/main" val="32171078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r>
              <a:rPr lang="en-US" dirty="0"/>
              <a:t>Nutritional Deficiency Diseases</a:t>
            </a:r>
          </a:p>
        </p:txBody>
      </p:sp>
      <p:sp>
        <p:nvSpPr>
          <p:cNvPr id="2" name="عنصر نائب للمحتوى 1"/>
          <p:cNvSpPr>
            <a:spLocks noGrp="1"/>
          </p:cNvSpPr>
          <p:nvPr>
            <p:ph idx="1"/>
          </p:nvPr>
        </p:nvSpPr>
        <p:spPr/>
        <p:txBody>
          <a:bodyPr>
            <a:noAutofit/>
          </a:bodyPr>
          <a:lstStyle/>
          <a:p>
            <a:r>
              <a:rPr lang="en-US" sz="3200" dirty="0">
                <a:solidFill>
                  <a:srgbClr val="374151"/>
                </a:solidFill>
                <a:latin typeface="Times New Roman" pitchFamily="18" charset="0"/>
                <a:cs typeface="Times New Roman" pitchFamily="18" charset="0"/>
              </a:rPr>
              <a:t>Nutritional deficiency diseases, also known as malnutrition or under nutrition, occur when an individual's diet lacks essential nutrients or when their body is unable to absorb and utilize these nutrients properly. These conditions can have serious health consequences and may lead to a range of specific diseases and disorders. </a:t>
            </a:r>
          </a:p>
          <a:p>
            <a:r>
              <a:rPr lang="en-US" sz="3200" dirty="0">
                <a:solidFill>
                  <a:srgbClr val="374151"/>
                </a:solidFill>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4661920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74638"/>
            <a:ext cx="8153400" cy="563562"/>
          </a:xfrm>
        </p:spPr>
        <p:txBody>
          <a:bodyPr>
            <a:normAutofit fontScale="90000"/>
          </a:bodyPr>
          <a:lstStyle/>
          <a:p>
            <a:r>
              <a:rPr lang="en-US" dirty="0"/>
              <a:t>Vitamins</a:t>
            </a:r>
          </a:p>
        </p:txBody>
      </p:sp>
      <p:sp>
        <p:nvSpPr>
          <p:cNvPr id="2" name="Content Placeholder 1"/>
          <p:cNvSpPr>
            <a:spLocks noGrp="1"/>
          </p:cNvSpPr>
          <p:nvPr>
            <p:ph idx="1"/>
          </p:nvPr>
        </p:nvSpPr>
        <p:spPr>
          <a:xfrm>
            <a:off x="228600" y="685800"/>
            <a:ext cx="8610600" cy="5791200"/>
          </a:xfrm>
        </p:spPr>
        <p:txBody>
          <a:bodyPr>
            <a:noAutofit/>
          </a:bodyPr>
          <a:lstStyle/>
          <a:p>
            <a:pPr algn="just">
              <a:lnSpc>
                <a:spcPct val="150000"/>
              </a:lnSpc>
            </a:pPr>
            <a:r>
              <a:rPr lang="en-US" sz="2400" dirty="0">
                <a:latin typeface="Times New Roman" pitchFamily="18" charset="0"/>
                <a:cs typeface="Times New Roman" pitchFamily="18" charset="0"/>
              </a:rPr>
              <a:t>The amounts of various vitamins needed in poultry diets are very low. The vitamins function as cofactors for enzymes, hormones (e.g., vitamins A, D), or antioxidants (</a:t>
            </a:r>
            <a:r>
              <a:rPr lang="en-US" sz="2400" dirty="0" err="1">
                <a:latin typeface="Times New Roman" pitchFamily="18" charset="0"/>
                <a:cs typeface="Times New Roman" pitchFamily="18" charset="0"/>
              </a:rPr>
              <a:t>previtamin</a:t>
            </a:r>
            <a:r>
              <a:rPr lang="en-US" sz="2400" dirty="0">
                <a:latin typeface="Times New Roman" pitchFamily="18" charset="0"/>
                <a:cs typeface="Times New Roman" pitchFamily="18" charset="0"/>
              </a:rPr>
              <a:t> A and vitamin E).</a:t>
            </a:r>
          </a:p>
          <a:p>
            <a:pPr algn="just">
              <a:lnSpc>
                <a:spcPct val="150000"/>
              </a:lnSpc>
            </a:pPr>
            <a:r>
              <a:rPr lang="en-US" sz="2400" dirty="0">
                <a:latin typeface="Times New Roman" pitchFamily="18" charset="0"/>
                <a:cs typeface="Times New Roman" pitchFamily="18" charset="0"/>
              </a:rPr>
              <a:t>The fat-soluble vitamins A, D, and E are stored relatively well and birds can withstand long periods of depletion before deficiency symptoms manifest. Water-soluble vitamins are not stored to a large extent, excesses are excreted mostly in urine, and they are relatively nontoxic.</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487362"/>
          </a:xfrm>
        </p:spPr>
        <p:txBody>
          <a:bodyPr>
            <a:normAutofit fontScale="90000"/>
          </a:bodyPr>
          <a:lstStyle/>
          <a:p>
            <a:r>
              <a:rPr lang="en-US" dirty="0"/>
              <a:t>Vitamin A</a:t>
            </a:r>
          </a:p>
        </p:txBody>
      </p:sp>
      <p:sp>
        <p:nvSpPr>
          <p:cNvPr id="2" name="Content Placeholder 1"/>
          <p:cNvSpPr>
            <a:spLocks noGrp="1"/>
          </p:cNvSpPr>
          <p:nvPr>
            <p:ph idx="1"/>
          </p:nvPr>
        </p:nvSpPr>
        <p:spPr>
          <a:xfrm>
            <a:off x="457200" y="838200"/>
            <a:ext cx="8305800" cy="5638800"/>
          </a:xfrm>
        </p:spPr>
        <p:txBody>
          <a:bodyPr>
            <a:normAutofit/>
          </a:bodyPr>
          <a:lstStyle/>
          <a:p>
            <a:pPr algn="justLow">
              <a:lnSpc>
                <a:spcPct val="150000"/>
              </a:lnSpc>
            </a:pPr>
            <a:r>
              <a:rPr lang="en-US" sz="2800" dirty="0">
                <a:latin typeface="Times New Roman" pitchFamily="18" charset="0"/>
                <a:cs typeface="Times New Roman" pitchFamily="18" charset="0"/>
              </a:rPr>
              <a:t> Is required for the health of the membranes of the digestive, urinary, reproductive and respiratory systems.</a:t>
            </a:r>
          </a:p>
          <a:p>
            <a:pPr algn="justLow">
              <a:lnSpc>
                <a:spcPct val="150000"/>
              </a:lnSpc>
            </a:pPr>
            <a:r>
              <a:rPr lang="en-US" sz="2800" dirty="0">
                <a:latin typeface="Times New Roman" pitchFamily="18" charset="0"/>
                <a:cs typeface="Times New Roman" pitchFamily="18" charset="0"/>
              </a:rPr>
              <a:t> A vitamin A deficiency can result when the level in the diet is inadequate or the vitamin added to the diet is oxidized by rancid fat in the diet</a:t>
            </a:r>
            <a:r>
              <a:rPr lang="en-US" sz="2800" dirty="0">
                <a:solidFill>
                  <a:srgbClr val="FF0000"/>
                </a:solidFill>
                <a:latin typeface="Times New Roman" pitchFamily="18" charset="0"/>
                <a:cs typeface="Times New Roman" pitchFamily="18" charset="0"/>
              </a:rPr>
              <a:t>. </a:t>
            </a:r>
            <a:r>
              <a:rPr lang="en-US" sz="2800" dirty="0">
                <a:latin typeface="Times New Roman" pitchFamily="18" charset="0"/>
                <a:cs typeface="Times New Roman" pitchFamily="18" charset="0"/>
              </a:rPr>
              <a:t>Additionally, neomycin, a common antibiotic, decreases the absorption of vitamin A..</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1000"/>
                                        <p:tgtEl>
                                          <p:spTgt spid="2">
                                            <p:txEl>
                                              <p:pRg st="1" end="1"/>
                                            </p:txEl>
                                          </p:spTgt>
                                        </p:tgtEl>
                                      </p:cBhvr>
                                    </p:animEffect>
                                    <p:anim calcmode="lin" valueType="num">
                                      <p:cBhvr>
                                        <p:cTn id="1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2"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63562"/>
          </a:xfrm>
        </p:spPr>
        <p:txBody>
          <a:bodyPr>
            <a:noAutofit/>
          </a:bodyPr>
          <a:lstStyle/>
          <a:p>
            <a:r>
              <a:rPr lang="en-US" sz="3600" dirty="0">
                <a:solidFill>
                  <a:srgbClr val="C00000"/>
                </a:solidFill>
              </a:rPr>
              <a:t>Vitamin A Deficiency</a:t>
            </a:r>
            <a:endParaRPr lang="en-US" sz="3600" dirty="0"/>
          </a:p>
        </p:txBody>
      </p:sp>
      <p:sp>
        <p:nvSpPr>
          <p:cNvPr id="2" name="Content Placeholder 1"/>
          <p:cNvSpPr>
            <a:spLocks noGrp="1"/>
          </p:cNvSpPr>
          <p:nvPr>
            <p:ph idx="1"/>
          </p:nvPr>
        </p:nvSpPr>
        <p:spPr>
          <a:xfrm>
            <a:off x="228600" y="838200"/>
            <a:ext cx="8458200" cy="5791200"/>
          </a:xfrm>
        </p:spPr>
        <p:txBody>
          <a:bodyPr>
            <a:noAutofit/>
          </a:bodyPr>
          <a:lstStyle/>
          <a:p>
            <a:pPr algn="just">
              <a:lnSpc>
                <a:spcPct val="150000"/>
              </a:lnSpc>
            </a:pPr>
            <a:r>
              <a:rPr lang="en-US" sz="2800" dirty="0">
                <a:latin typeface="Times New Roman" pitchFamily="18" charset="0"/>
                <a:cs typeface="Times New Roman" pitchFamily="18" charset="0"/>
              </a:rPr>
              <a:t>Vitamin A deficiency in the embryo results in a grossly abnormal cardiovascular system, characterized by an absence of vascular networks.</a:t>
            </a:r>
          </a:p>
          <a:p>
            <a:pPr algn="just">
              <a:lnSpc>
                <a:spcPct val="150000"/>
              </a:lnSpc>
            </a:pPr>
            <a:r>
              <a:rPr lang="en-US" sz="2800" dirty="0">
                <a:latin typeface="Times New Roman" pitchFamily="18" charset="0"/>
                <a:cs typeface="Times New Roman" pitchFamily="18" charset="0"/>
              </a:rPr>
              <a:t>In chickens and turkeys (insufficient vitamin A during 1-7 weeks of age).</a:t>
            </a:r>
          </a:p>
          <a:p>
            <a:pPr algn="just">
              <a:lnSpc>
                <a:spcPct val="150000"/>
              </a:lnSpc>
            </a:pPr>
            <a:r>
              <a:rPr lang="en-US" sz="2800" dirty="0">
                <a:latin typeface="Times New Roman" pitchFamily="18" charset="0"/>
                <a:cs typeface="Times New Roman" pitchFamily="18" charset="0"/>
              </a:rPr>
              <a:t> As in the case of other nutritional deficiencies, classic signs of deficiency are very rare in commercial poultry     fed complete diets.</a:t>
            </a:r>
          </a:p>
          <a:p>
            <a:pPr algn="just">
              <a:lnSpc>
                <a:spcPct val="150000"/>
              </a:lnSpc>
              <a:buNone/>
            </a:pPr>
            <a:endParaRPr lang="en-US" sz="28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9762"/>
          </a:xfrm>
        </p:spPr>
        <p:txBody>
          <a:bodyPr>
            <a:normAutofit fontScale="90000"/>
          </a:bodyPr>
          <a:lstStyle/>
          <a:p>
            <a:r>
              <a:rPr lang="en-US" sz="4400" u="sng" dirty="0">
                <a:solidFill>
                  <a:srgbClr val="C00000"/>
                </a:solidFill>
              </a:rPr>
              <a:t>Functions of vitamin A :</a:t>
            </a:r>
            <a:br>
              <a:rPr lang="en-US" sz="4400" dirty="0"/>
            </a:br>
            <a:endParaRPr lang="en-US" dirty="0"/>
          </a:p>
        </p:txBody>
      </p:sp>
      <p:sp>
        <p:nvSpPr>
          <p:cNvPr id="2" name="Content Placeholder 1"/>
          <p:cNvSpPr>
            <a:spLocks noGrp="1"/>
          </p:cNvSpPr>
          <p:nvPr>
            <p:ph idx="1"/>
          </p:nvPr>
        </p:nvSpPr>
        <p:spPr>
          <a:xfrm>
            <a:off x="304800" y="762000"/>
            <a:ext cx="8382000" cy="5791200"/>
          </a:xfrm>
        </p:spPr>
        <p:txBody>
          <a:bodyPr>
            <a:normAutofit/>
          </a:bodyPr>
          <a:lstStyle/>
          <a:p>
            <a:pPr>
              <a:buNone/>
            </a:pPr>
            <a:r>
              <a:rPr lang="en-US" sz="2800" dirty="0">
                <a:latin typeface="Times New Roman" pitchFamily="18" charset="0"/>
                <a:cs typeface="Times New Roman" pitchFamily="18" charset="0"/>
              </a:rPr>
              <a:t>Vitamin A is essential in poultry rations for:</a:t>
            </a:r>
          </a:p>
          <a:p>
            <a:pPr>
              <a:buNone/>
            </a:pPr>
            <a:r>
              <a:rPr lang="en-US" sz="2800" dirty="0">
                <a:latin typeface="Times New Roman" pitchFamily="18" charset="0"/>
                <a:cs typeface="Times New Roman" pitchFamily="18" charset="0"/>
              </a:rPr>
              <a:t>  a- Growth. </a:t>
            </a:r>
          </a:p>
          <a:p>
            <a:pPr>
              <a:buNone/>
            </a:pPr>
            <a:r>
              <a:rPr lang="en-US" sz="2800" dirty="0">
                <a:latin typeface="Times New Roman" pitchFamily="18" charset="0"/>
                <a:cs typeface="Times New Roman" pitchFamily="18" charset="0"/>
              </a:rPr>
              <a:t>  b-Optimum vision.</a:t>
            </a:r>
          </a:p>
          <a:p>
            <a:pPr>
              <a:buNone/>
            </a:pPr>
            <a:r>
              <a:rPr lang="en-US" sz="2800" dirty="0">
                <a:latin typeface="Times New Roman" pitchFamily="18" charset="0"/>
                <a:cs typeface="Times New Roman" pitchFamily="18" charset="0"/>
              </a:rPr>
              <a:t>  c-Maintaining the integrity of the mucous</a:t>
            </a:r>
          </a:p>
          <a:p>
            <a:pPr>
              <a:buNone/>
            </a:pPr>
            <a:r>
              <a:rPr lang="en-US" sz="2800" dirty="0">
                <a:latin typeface="Times New Roman" pitchFamily="18" charset="0"/>
                <a:cs typeface="Times New Roman" pitchFamily="18" charset="0"/>
              </a:rPr>
              <a:t>      membrane.</a:t>
            </a:r>
          </a:p>
          <a:p>
            <a:pPr>
              <a:buNone/>
            </a:pPr>
            <a:r>
              <a:rPr lang="en-US" sz="2800" dirty="0">
                <a:solidFill>
                  <a:srgbClr val="C00000"/>
                </a:solidFill>
                <a:latin typeface="Times New Roman" pitchFamily="18" charset="0"/>
                <a:cs typeface="Times New Roman" pitchFamily="18" charset="0"/>
              </a:rPr>
              <a:t>General Signs</a:t>
            </a:r>
          </a:p>
          <a:p>
            <a:pPr>
              <a:buNone/>
            </a:pPr>
            <a:r>
              <a:rPr lang="en-US" sz="2800" dirty="0">
                <a:latin typeface="Times New Roman" pitchFamily="18" charset="0"/>
                <a:cs typeface="Times New Roman" pitchFamily="18" charset="0"/>
              </a:rPr>
              <a:t>1-Poor growth.  2-Poor feathering.  </a:t>
            </a:r>
            <a:endParaRPr lang="ar-IQ" sz="2800" dirty="0">
              <a:latin typeface="Times New Roman" pitchFamily="18" charset="0"/>
              <a:cs typeface="Times New Roman" pitchFamily="18" charset="0"/>
            </a:endParaRPr>
          </a:p>
          <a:p>
            <a:pPr>
              <a:buNone/>
            </a:pPr>
            <a:r>
              <a:rPr lang="en-US" sz="2800" dirty="0">
                <a:latin typeface="Times New Roman" pitchFamily="18" charset="0"/>
                <a:cs typeface="Times New Roman" pitchFamily="18" charset="0"/>
              </a:rPr>
              <a:t>3-Drowsiness. </a:t>
            </a:r>
            <a:r>
              <a:rPr lang="ar-IQ" sz="2800" dirty="0">
                <a:latin typeface="Times New Roman" pitchFamily="18" charset="0"/>
                <a:cs typeface="Times New Roman" pitchFamily="18" charset="0"/>
              </a:rPr>
              <a:t>)</a:t>
            </a:r>
            <a:r>
              <a:rPr lang="en-US" sz="2800" dirty="0">
                <a:highlight>
                  <a:srgbClr val="FFFF00"/>
                </a:highlight>
                <a:latin typeface="Times New Roman" pitchFamily="18" charset="0"/>
                <a:cs typeface="Times New Roman" pitchFamily="18" charset="0"/>
              </a:rPr>
              <a:t>excessive sleepiness that interferes with daytime activities</a:t>
            </a:r>
            <a:r>
              <a:rPr lang="ar-IQ" sz="2800" dirty="0">
                <a:latin typeface="Times New Roman" pitchFamily="18" charset="0"/>
                <a:cs typeface="Times New Roman" pitchFamily="18" charset="0"/>
              </a:rPr>
              <a:t>(</a:t>
            </a:r>
            <a:r>
              <a:rPr lang="en-US" sz="2800" dirty="0">
                <a:latin typeface="Times New Roman" pitchFamily="18" charset="0"/>
                <a:cs typeface="Times New Roman" pitchFamily="18" charset="0"/>
              </a:rPr>
              <a:t>    </a:t>
            </a:r>
            <a:endParaRPr lang="ar-IQ" sz="2800" dirty="0">
              <a:latin typeface="Times New Roman" pitchFamily="18" charset="0"/>
              <a:cs typeface="Times New Roman" pitchFamily="18" charset="0"/>
            </a:endParaRPr>
          </a:p>
          <a:p>
            <a:pPr>
              <a:buNone/>
            </a:pPr>
            <a:r>
              <a:rPr lang="en-US" sz="2800" dirty="0">
                <a:latin typeface="Times New Roman" pitchFamily="18" charset="0"/>
                <a:cs typeface="Times New Roman" pitchFamily="18" charset="0"/>
              </a:rPr>
              <a:t>4.Off food.    5-Pale comb and wattles.                        6-Rough feathers.</a:t>
            </a:r>
          </a:p>
          <a:p>
            <a:pPr>
              <a:buNone/>
            </a:pPr>
            <a:endParaRPr lang="en-US" sz="2800"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heel(1)">
                                      <p:cBhvr>
                                        <p:cTn id="16" dur="2000"/>
                                        <p:tgtEl>
                                          <p:spTgt spid="2">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heel(1)">
                                      <p:cBhvr>
                                        <p:cTn id="19" dur="20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down)">
                                      <p:cBhvr>
                                        <p:cTn id="24" dur="500"/>
                                        <p:tgtEl>
                                          <p:spTgt spid="2">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down)">
                                      <p:cBhvr>
                                        <p:cTn id="27" dur="500"/>
                                        <p:tgtEl>
                                          <p:spTgt spid="2">
                                            <p:txEl>
                                              <p:pRg st="6" end="6"/>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Effect transition="in" filter="wipe(down)">
                                      <p:cBhvr>
                                        <p:cTn id="30" dur="500"/>
                                        <p:tgtEl>
                                          <p:spTgt spid="2">
                                            <p:txEl>
                                              <p:pRg st="7" end="7"/>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wipe(down)">
                                      <p:cBhvr>
                                        <p:cTn id="33"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152400"/>
            <a:ext cx="8229600" cy="533400"/>
          </a:xfrm>
        </p:spPr>
        <p:txBody>
          <a:bodyPr>
            <a:normAutofit fontScale="90000"/>
          </a:bodyPr>
          <a:lstStyle/>
          <a:p>
            <a:r>
              <a:rPr lang="en-US" sz="3200" dirty="0">
                <a:solidFill>
                  <a:srgbClr val="C00000"/>
                </a:solidFill>
              </a:rPr>
              <a:t>Special Signs of Vitamin A Deficiency:</a:t>
            </a:r>
            <a:endParaRPr lang="ar-IQ" sz="3600" dirty="0">
              <a:solidFill>
                <a:srgbClr val="C00000"/>
              </a:solidFill>
            </a:endParaRPr>
          </a:p>
        </p:txBody>
      </p:sp>
      <p:sp>
        <p:nvSpPr>
          <p:cNvPr id="2" name="عنصر نائب للمحتوى 1"/>
          <p:cNvSpPr>
            <a:spLocks noGrp="1"/>
          </p:cNvSpPr>
          <p:nvPr>
            <p:ph idx="1"/>
          </p:nvPr>
        </p:nvSpPr>
        <p:spPr>
          <a:xfrm>
            <a:off x="457200" y="914400"/>
            <a:ext cx="8686800" cy="5092891"/>
          </a:xfrm>
        </p:spPr>
        <p:txBody>
          <a:bodyPr>
            <a:normAutofit lnSpcReduction="10000"/>
          </a:bodyPr>
          <a:lstStyle/>
          <a:p>
            <a:pPr>
              <a:buNone/>
            </a:pPr>
            <a:endParaRPr lang="en-US" dirty="0">
              <a:solidFill>
                <a:srgbClr val="C00000"/>
              </a:solidFill>
              <a:latin typeface="Times New Roman" pitchFamily="18" charset="0"/>
              <a:cs typeface="Times New Roman" pitchFamily="18" charset="0"/>
            </a:endParaRPr>
          </a:p>
          <a:p>
            <a:pPr>
              <a:buNone/>
            </a:pPr>
            <a:r>
              <a:rPr lang="en-US" dirty="0">
                <a:latin typeface="Times New Roman" pitchFamily="18" charset="0"/>
                <a:cs typeface="Times New Roman" pitchFamily="18" charset="0"/>
              </a:rPr>
              <a:t>1-Watery nasal and ocular discharge.</a:t>
            </a:r>
          </a:p>
          <a:p>
            <a:pPr>
              <a:buNone/>
            </a:pPr>
            <a:r>
              <a:rPr lang="en-US" dirty="0">
                <a:latin typeface="Times New Roman" pitchFamily="18" charset="0"/>
                <a:cs typeface="Times New Roman" pitchFamily="18" charset="0"/>
              </a:rPr>
              <a:t>2-Eyelids stuck together with thick milky exudates.</a:t>
            </a:r>
          </a:p>
          <a:p>
            <a:pPr>
              <a:buNone/>
            </a:pPr>
            <a:r>
              <a:rPr lang="en-US" dirty="0">
                <a:latin typeface="Times New Roman" pitchFamily="18" charset="0"/>
                <a:cs typeface="Times New Roman" pitchFamily="18" charset="0"/>
              </a:rPr>
              <a:t>3-Decrease egg production.</a:t>
            </a:r>
          </a:p>
          <a:p>
            <a:pPr>
              <a:buNone/>
            </a:pPr>
            <a:r>
              <a:rPr lang="en-US" dirty="0">
                <a:latin typeface="Times New Roman" pitchFamily="18" charset="0"/>
                <a:cs typeface="Times New Roman" pitchFamily="18" charset="0"/>
              </a:rPr>
              <a:t>4-Increase embryonic mortality.</a:t>
            </a:r>
          </a:p>
          <a:p>
            <a:pPr>
              <a:buNone/>
            </a:pPr>
            <a:r>
              <a:rPr lang="en-US" dirty="0">
                <a:latin typeface="Times New Roman" pitchFamily="18" charset="0"/>
                <a:cs typeface="Times New Roman" pitchFamily="18" charset="0"/>
              </a:rPr>
              <a:t>5-Ataxia.</a:t>
            </a:r>
          </a:p>
          <a:p>
            <a:pPr>
              <a:buNone/>
            </a:pPr>
            <a:r>
              <a:rPr lang="en-US" dirty="0">
                <a:latin typeface="Times New Roman" pitchFamily="18" charset="0"/>
                <a:cs typeface="Times New Roman" pitchFamily="18" charset="0"/>
              </a:rPr>
              <a:t>6-Xerophthalmia. </a:t>
            </a:r>
            <a:r>
              <a:rPr lang="ar-IQ" dirty="0">
                <a:latin typeface="Times New Roman" pitchFamily="18" charset="0"/>
                <a:cs typeface="Times New Roman" pitchFamily="18" charset="0"/>
              </a:rPr>
              <a:t>)</a:t>
            </a:r>
            <a:r>
              <a:rPr lang="en-US" dirty="0">
                <a:latin typeface="Times New Roman" pitchFamily="18" charset="0"/>
                <a:cs typeface="Times New Roman" pitchFamily="18" charset="0"/>
              </a:rPr>
              <a:t>condition in which the eye fails to produce tears</a:t>
            </a:r>
            <a:r>
              <a:rPr lang="ar-IQ"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7-Caseous material under the eyelids.</a:t>
            </a:r>
            <a:endParaRPr lang="ar-IQ"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anim calcmode="lin" valueType="num">
                                      <p:cBhvr>
                                        <p:cTn id="1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wipe(down)">
                                      <p:cBhvr>
                                        <p:cTn id="24" dur="500"/>
                                        <p:tgtEl>
                                          <p:spTgt spid="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500"/>
                                        <p:tgtEl>
                                          <p:spTgt spid="2">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wipe(down)">
                                      <p:cBhvr>
                                        <p:cTn id="34" dur="500"/>
                                        <p:tgtEl>
                                          <p:spTgt spid="2">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wheel(1)">
                                      <p:cBhvr>
                                        <p:cTn id="39"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0"/>
            <a:ext cx="8229600" cy="685800"/>
          </a:xfrm>
        </p:spPr>
        <p:txBody>
          <a:bodyPr>
            <a:normAutofit/>
          </a:bodyPr>
          <a:lstStyle/>
          <a:p>
            <a:r>
              <a:rPr lang="en-US" sz="3200" dirty="0" err="1">
                <a:solidFill>
                  <a:srgbClr val="C00000"/>
                </a:solidFill>
              </a:rPr>
              <a:t>Post_mortem</a:t>
            </a:r>
            <a:r>
              <a:rPr lang="en-US" sz="3200" dirty="0">
                <a:solidFill>
                  <a:srgbClr val="C00000"/>
                </a:solidFill>
              </a:rPr>
              <a:t> lesions:</a:t>
            </a:r>
          </a:p>
        </p:txBody>
      </p:sp>
      <p:sp>
        <p:nvSpPr>
          <p:cNvPr id="2" name="عنصر نائب للمحتوى 1"/>
          <p:cNvSpPr>
            <a:spLocks noGrp="1"/>
          </p:cNvSpPr>
          <p:nvPr>
            <p:ph idx="1"/>
          </p:nvPr>
        </p:nvSpPr>
        <p:spPr>
          <a:xfrm>
            <a:off x="228600" y="609600"/>
            <a:ext cx="8763000" cy="5943600"/>
          </a:xfrm>
        </p:spPr>
        <p:txBody>
          <a:bodyPr>
            <a:noAutofit/>
          </a:bodyPr>
          <a:lstStyle/>
          <a:p>
            <a:pPr algn="just">
              <a:lnSpc>
                <a:spcPct val="150000"/>
              </a:lnSpc>
              <a:buNone/>
            </a:pPr>
            <a:r>
              <a:rPr lang="en-US" sz="2400" dirty="0">
                <a:latin typeface="Times New Roman" pitchFamily="18" charset="0"/>
                <a:cs typeface="Times New Roman" pitchFamily="18" charset="0"/>
              </a:rPr>
              <a:t>Because epithelial linings of alimentary, urinary, genital, and respiratory systems are composed of mucous membranes, these are the tissues in which lesions of vitamin A deficiency are most readily observed as:</a:t>
            </a:r>
          </a:p>
          <a:p>
            <a:pPr algn="just">
              <a:lnSpc>
                <a:spcPct val="150000"/>
              </a:lnSpc>
              <a:buNone/>
            </a:pPr>
            <a:r>
              <a:rPr lang="en-US" sz="2400" dirty="0">
                <a:latin typeface="Times New Roman" pitchFamily="18" charset="0"/>
                <a:cs typeface="Times New Roman" pitchFamily="18" charset="0"/>
              </a:rPr>
              <a:t>1-Eyelids inflamed and adhered.</a:t>
            </a:r>
          </a:p>
          <a:p>
            <a:pPr algn="just">
              <a:lnSpc>
                <a:spcPct val="150000"/>
              </a:lnSpc>
              <a:buNone/>
            </a:pPr>
            <a:r>
              <a:rPr lang="en-US" sz="2400" dirty="0">
                <a:latin typeface="Times New Roman" pitchFamily="18" charset="0"/>
                <a:cs typeface="Times New Roman" pitchFamily="18" charset="0"/>
              </a:rPr>
              <a:t>2-Excessive </a:t>
            </a:r>
            <a:r>
              <a:rPr lang="en-US" sz="2400" dirty="0" err="1">
                <a:latin typeface="Times New Roman" pitchFamily="18" charset="0"/>
                <a:cs typeface="Times New Roman" pitchFamily="18" charset="0"/>
              </a:rPr>
              <a:t>urates</a:t>
            </a:r>
            <a:r>
              <a:rPr lang="en-US" sz="2400" dirty="0">
                <a:latin typeface="Times New Roman" pitchFamily="18" charset="0"/>
                <a:cs typeface="Times New Roman" pitchFamily="18" charset="0"/>
              </a:rPr>
              <a:t> in kidneys and </a:t>
            </a:r>
            <a:r>
              <a:rPr lang="en-US" sz="2400" dirty="0" err="1">
                <a:latin typeface="Times New Roman" pitchFamily="18" charset="0"/>
                <a:cs typeface="Times New Roman" pitchFamily="18" charset="0"/>
              </a:rPr>
              <a:t>ureters</a:t>
            </a:r>
            <a:r>
              <a:rPr lang="en-US" sz="2400" dirty="0">
                <a:latin typeface="Times New Roman" pitchFamily="18" charset="0"/>
                <a:cs typeface="Times New Roman" pitchFamily="18" charset="0"/>
              </a:rPr>
              <a:t>.</a:t>
            </a:r>
          </a:p>
          <a:p>
            <a:pPr algn="just">
              <a:lnSpc>
                <a:spcPct val="150000"/>
              </a:lnSpc>
              <a:buNone/>
            </a:pPr>
            <a:r>
              <a:rPr lang="en-US" sz="2400" dirty="0">
                <a:latin typeface="Times New Roman" pitchFamily="18" charset="0"/>
                <a:cs typeface="Times New Roman" pitchFamily="18" charset="0"/>
              </a:rPr>
              <a:t>3-Pustules in mouth and pharynx.</a:t>
            </a:r>
          </a:p>
          <a:p>
            <a:pPr algn="just">
              <a:lnSpc>
                <a:spcPct val="150000"/>
              </a:lnSpc>
              <a:buNone/>
            </a:pPr>
            <a:r>
              <a:rPr lang="en-US" sz="2400" dirty="0">
                <a:latin typeface="Times New Roman" pitchFamily="18" charset="0"/>
                <a:cs typeface="Times New Roman" pitchFamily="18" charset="0"/>
              </a:rPr>
              <a:t>4-Enlarged gall bladder.</a:t>
            </a:r>
          </a:p>
          <a:p>
            <a:pPr algn="just">
              <a:lnSpc>
                <a:spcPct val="150000"/>
              </a:lnSpc>
              <a:buNone/>
            </a:pPr>
            <a:r>
              <a:rPr lang="en-US" sz="2400" dirty="0">
                <a:latin typeface="Times New Roman" pitchFamily="18" charset="0"/>
                <a:cs typeface="Times New Roman" pitchFamily="18" charset="0"/>
              </a:rPr>
              <a:t>5-Small ulcers at the site of the lesions.</a:t>
            </a:r>
          </a:p>
          <a:p>
            <a:pPr algn="just">
              <a:lnSpc>
                <a:spcPct val="150000"/>
              </a:lnSpc>
              <a:buNone/>
            </a:pPr>
            <a:endParaRPr lang="en-US" sz="2400" dirty="0">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id="{CE5E3A48-AFBA-2F6D-FCB4-B63566C250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1000" y="4114800"/>
            <a:ext cx="3454400" cy="2590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circle(in)">
                                      <p:cBhvr>
                                        <p:cTn id="11" dur="2000"/>
                                        <p:tgtEl>
                                          <p:spTgt spid="2">
                                            <p:txEl>
                                              <p:pRg st="1" end="1"/>
                                            </p:txEl>
                                          </p:spTgt>
                                        </p:tgtEl>
                                      </p:cBhvr>
                                    </p:animEffect>
                                  </p:childTnLst>
                                </p:cTn>
                              </p:par>
                              <p:par>
                                <p:cTn id="12" presetID="6" presetClass="entr" presetSubtype="16" fill="hold" nodeType="with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circle(in)">
                                      <p:cBhvr>
                                        <p:cTn id="14" dur="2000"/>
                                        <p:tgtEl>
                                          <p:spTgt spid="2">
                                            <p:txEl>
                                              <p:pRg st="2" end="2"/>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circle(in)">
                                      <p:cBhvr>
                                        <p:cTn id="17" dur="2000"/>
                                        <p:tgtEl>
                                          <p:spTgt spid="2">
                                            <p:txEl>
                                              <p:pRg st="3" end="3"/>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circle(in)">
                                      <p:cBhvr>
                                        <p:cTn id="20" dur="2000"/>
                                        <p:tgtEl>
                                          <p:spTgt spid="2">
                                            <p:txEl>
                                              <p:pRg st="4" end="4"/>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circle(in)">
                                      <p:cBhvr>
                                        <p:cTn id="23"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487362"/>
          </a:xfrm>
        </p:spPr>
        <p:txBody>
          <a:bodyPr>
            <a:normAutofit fontScale="90000"/>
          </a:bodyPr>
          <a:lstStyle/>
          <a:p>
            <a:r>
              <a:rPr lang="en-US" u="sng" dirty="0">
                <a:solidFill>
                  <a:srgbClr val="C00000"/>
                </a:solidFill>
              </a:rPr>
              <a:t>Histopathology :</a:t>
            </a:r>
            <a:endParaRPr lang="en-US" dirty="0"/>
          </a:p>
        </p:txBody>
      </p:sp>
      <p:sp>
        <p:nvSpPr>
          <p:cNvPr id="2" name="Content Placeholder 1"/>
          <p:cNvSpPr>
            <a:spLocks noGrp="1"/>
          </p:cNvSpPr>
          <p:nvPr>
            <p:ph idx="1"/>
          </p:nvPr>
        </p:nvSpPr>
        <p:spPr>
          <a:xfrm>
            <a:off x="457200" y="914400"/>
            <a:ext cx="8229600" cy="5092891"/>
          </a:xfrm>
        </p:spPr>
        <p:txBody>
          <a:bodyPr>
            <a:noAutofit/>
          </a:bodyPr>
          <a:lstStyle/>
          <a:p>
            <a:pPr algn="justLow">
              <a:buNone/>
            </a:pPr>
            <a:r>
              <a:rPr lang="en-US" sz="2400" dirty="0">
                <a:latin typeface="Times New Roman" pitchFamily="18" charset="0"/>
                <a:cs typeface="Times New Roman" pitchFamily="18" charset="0"/>
              </a:rPr>
              <a:t>1-Atrophy of cytoplasm and loss of cilia in the</a:t>
            </a:r>
          </a:p>
          <a:p>
            <a:pPr algn="justLow">
              <a:buNone/>
            </a:pPr>
            <a:r>
              <a:rPr lang="en-US" sz="2400" dirty="0">
                <a:latin typeface="Times New Roman" pitchFamily="18" charset="0"/>
                <a:cs typeface="Times New Roman" pitchFamily="18" charset="0"/>
              </a:rPr>
              <a:t>columnar  ciliated epithelium of the respiratory tract .</a:t>
            </a:r>
          </a:p>
          <a:p>
            <a:pPr algn="justLow">
              <a:buNone/>
            </a:pPr>
            <a:r>
              <a:rPr lang="en-US" sz="2400" dirty="0">
                <a:latin typeface="Times New Roman" pitchFamily="18" charset="0"/>
                <a:cs typeface="Times New Roman" pitchFamily="18" charset="0"/>
              </a:rPr>
              <a:t>2-Respiratory epithelium transformed into 	</a:t>
            </a:r>
          </a:p>
          <a:p>
            <a:pPr algn="justLow">
              <a:buNone/>
            </a:pPr>
            <a:r>
              <a:rPr lang="en-US" sz="2400" dirty="0">
                <a:latin typeface="Times New Roman" pitchFamily="18" charset="0"/>
                <a:cs typeface="Times New Roman" pitchFamily="18" charset="0"/>
              </a:rPr>
              <a:t>stratified  </a:t>
            </a:r>
            <a:r>
              <a:rPr lang="en-US" sz="2400" dirty="0" err="1">
                <a:latin typeface="Times New Roman" pitchFamily="18" charset="0"/>
                <a:cs typeface="Times New Roman" pitchFamily="18" charset="0"/>
              </a:rPr>
              <a:t>squamous</a:t>
            </a:r>
            <a:r>
              <a:rPr lang="en-US" sz="2400" dirty="0">
                <a:latin typeface="Times New Roman" pitchFamily="18" charset="0"/>
                <a:cs typeface="Times New Roman" pitchFamily="18" charset="0"/>
              </a:rPr>
              <a:t> keratinized epithelium.</a:t>
            </a:r>
          </a:p>
          <a:p>
            <a:pPr algn="justLow">
              <a:buNone/>
            </a:pPr>
            <a:endParaRPr lang="en-US" sz="2400" b="1" u="sng" dirty="0">
              <a:solidFill>
                <a:srgbClr val="C00000"/>
              </a:solidFill>
              <a:latin typeface="Times New Roman" pitchFamily="18" charset="0"/>
              <a:cs typeface="Times New Roman" pitchFamily="18" charset="0"/>
            </a:endParaRPr>
          </a:p>
          <a:p>
            <a:pPr algn="justLow">
              <a:buNone/>
            </a:pPr>
            <a:r>
              <a:rPr lang="en-US" sz="2400" b="1" u="sng" dirty="0">
                <a:solidFill>
                  <a:srgbClr val="C00000"/>
                </a:solidFill>
                <a:latin typeface="Times New Roman" pitchFamily="18" charset="0"/>
                <a:cs typeface="Times New Roman" pitchFamily="18" charset="0"/>
              </a:rPr>
              <a:t>Diagnosis:  </a:t>
            </a:r>
          </a:p>
          <a:p>
            <a:pPr algn="justLow">
              <a:buNone/>
            </a:pPr>
            <a:r>
              <a:rPr lang="en-US" sz="2400" dirty="0">
                <a:latin typeface="Times New Roman" pitchFamily="18" charset="0"/>
                <a:cs typeface="Times New Roman" pitchFamily="18" charset="0"/>
              </a:rPr>
              <a:t>    1- Feed formulation.</a:t>
            </a:r>
          </a:p>
          <a:p>
            <a:pPr algn="justLow">
              <a:buNone/>
            </a:pPr>
            <a:r>
              <a:rPr lang="en-US" sz="2400" dirty="0">
                <a:latin typeface="Times New Roman" pitchFamily="18" charset="0"/>
                <a:cs typeface="Times New Roman" pitchFamily="18" charset="0"/>
              </a:rPr>
              <a:t>    2-Signs.               </a:t>
            </a:r>
          </a:p>
          <a:p>
            <a:pPr algn="justLow">
              <a:buNone/>
            </a:pPr>
            <a:r>
              <a:rPr lang="en-US" sz="2400" dirty="0">
                <a:latin typeface="Times New Roman" pitchFamily="18" charset="0"/>
                <a:cs typeface="Times New Roman" pitchFamily="18" charset="0"/>
              </a:rPr>
              <a:t>    3-Lesions.</a:t>
            </a:r>
          </a:p>
          <a:p>
            <a:pPr algn="justLow">
              <a:buNone/>
            </a:pPr>
            <a:r>
              <a:rPr lang="en-US" sz="2400" dirty="0">
                <a:latin typeface="Times New Roman" pitchFamily="18" charset="0"/>
                <a:cs typeface="Times New Roman" pitchFamily="18" charset="0"/>
              </a:rPr>
              <a:t>    4-Histopathology.</a:t>
            </a:r>
          </a:p>
          <a:p>
            <a:pPr algn="justLow">
              <a:buNone/>
            </a:pPr>
            <a:endParaRPr lang="en-US" sz="2400" dirty="0">
              <a:latin typeface="Times New Roman" pitchFamily="18" charset="0"/>
              <a:cs typeface="Times New Roman" pitchFamily="18" charset="0"/>
            </a:endParaRPr>
          </a:p>
          <a:p>
            <a:pPr algn="justLow">
              <a:buNone/>
            </a:pPr>
            <a:r>
              <a:rPr lang="en-US" sz="2400" dirty="0">
                <a:latin typeface="Times New Roman" pitchFamily="18" charset="0"/>
                <a:cs typeface="Times New Roman" pitchFamily="18" charset="0"/>
              </a:rPr>
              <a:t> </a:t>
            </a:r>
          </a:p>
          <a:p>
            <a:pPr algn="justLow">
              <a:buNone/>
            </a:pPr>
            <a:endParaRPr lang="en-US"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arn(inVertical)">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circle(in)">
                                      <p:cBhvr>
                                        <p:cTn id="23" dur="2000"/>
                                        <p:tgtEl>
                                          <p:spTgt spid="2">
                                            <p:txEl>
                                              <p:pRg st="5" end="5"/>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circle(in)">
                                      <p:cBhvr>
                                        <p:cTn id="26" dur="2000"/>
                                        <p:tgtEl>
                                          <p:spTgt spid="2">
                                            <p:txEl>
                                              <p:pRg st="6" end="6"/>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circle(in)">
                                      <p:cBhvr>
                                        <p:cTn id="29" dur="2000"/>
                                        <p:tgtEl>
                                          <p:spTgt spid="2">
                                            <p:txEl>
                                              <p:pRg st="7" end="7"/>
                                            </p:txEl>
                                          </p:spTgt>
                                        </p:tgtEl>
                                      </p:cBhvr>
                                    </p:animEffect>
                                  </p:childTnLst>
                                </p:cTn>
                              </p:par>
                              <p:par>
                                <p:cTn id="30" presetID="6" presetClass="entr" presetSubtype="16" fill="hold" nodeType="with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circle(in)">
                                      <p:cBhvr>
                                        <p:cTn id="32" dur="2000"/>
                                        <p:tgtEl>
                                          <p:spTgt spid="2">
                                            <p:txEl>
                                              <p:pRg st="8" end="8"/>
                                            </p:txEl>
                                          </p:spTgt>
                                        </p:tgtEl>
                                      </p:cBhvr>
                                    </p:animEffect>
                                  </p:childTnLst>
                                </p:cTn>
                              </p:par>
                              <p:par>
                                <p:cTn id="33" presetID="6" presetClass="entr" presetSubtype="16" fill="hold" nodeType="with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Effect transition="in" filter="circle(in)">
                                      <p:cBhvr>
                                        <p:cTn id="35"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304800" y="304800"/>
            <a:ext cx="8839200" cy="6248400"/>
          </a:xfrm>
        </p:spPr>
        <p:txBody>
          <a:bodyPr>
            <a:noAutofit/>
          </a:bodyPr>
          <a:lstStyle/>
          <a:p>
            <a:pPr>
              <a:buNone/>
            </a:pPr>
            <a:endParaRPr lang="en-US" sz="2800" b="1" u="sng" dirty="0">
              <a:solidFill>
                <a:srgbClr val="C00000"/>
              </a:solidFill>
              <a:latin typeface="Times New Roman" pitchFamily="18" charset="0"/>
              <a:cs typeface="Times New Roman" pitchFamily="18" charset="0"/>
            </a:endParaRPr>
          </a:p>
          <a:p>
            <a:pPr>
              <a:buNone/>
            </a:pPr>
            <a:r>
              <a:rPr lang="en-US" sz="2800" b="1" dirty="0">
                <a:solidFill>
                  <a:srgbClr val="C00000"/>
                </a:solidFill>
                <a:latin typeface="Times New Roman" pitchFamily="18" charset="0"/>
                <a:cs typeface="Times New Roman" pitchFamily="18" charset="0"/>
              </a:rPr>
              <a:t> </a:t>
            </a:r>
            <a:r>
              <a:rPr lang="en-US" sz="2800" b="1" u="sng" dirty="0">
                <a:solidFill>
                  <a:srgbClr val="C00000"/>
                </a:solidFill>
                <a:latin typeface="Times New Roman" pitchFamily="18" charset="0"/>
                <a:cs typeface="Times New Roman" pitchFamily="18" charset="0"/>
              </a:rPr>
              <a:t>Differential diagnosis:</a:t>
            </a:r>
          </a:p>
          <a:p>
            <a:pPr>
              <a:buNone/>
            </a:pPr>
            <a:r>
              <a:rPr lang="en-US" sz="2800" dirty="0">
                <a:latin typeface="Times New Roman" pitchFamily="18" charset="0"/>
                <a:cs typeface="Times New Roman" pitchFamily="18" charset="0"/>
              </a:rPr>
              <a:t>  1-Infectious </a:t>
            </a:r>
            <a:r>
              <a:rPr lang="en-US" sz="2800" dirty="0" err="1">
                <a:latin typeface="Times New Roman" pitchFamily="18" charset="0"/>
                <a:cs typeface="Times New Roman" pitchFamily="18" charset="0"/>
              </a:rPr>
              <a:t>coryza</a:t>
            </a:r>
            <a:r>
              <a:rPr lang="en-US" sz="2800" dirty="0">
                <a:latin typeface="Times New Roman" pitchFamily="18" charset="0"/>
                <a:cs typeface="Times New Roman" pitchFamily="18" charset="0"/>
              </a:rPr>
              <a:t>.</a:t>
            </a:r>
          </a:p>
          <a:p>
            <a:pPr>
              <a:buNone/>
            </a:pPr>
            <a:r>
              <a:rPr lang="en-US" sz="2800" dirty="0">
                <a:latin typeface="Times New Roman" pitchFamily="18" charset="0"/>
                <a:cs typeface="Times New Roman" pitchFamily="18" charset="0"/>
              </a:rPr>
              <a:t>  2-Chronic fowl cholera.</a:t>
            </a:r>
          </a:p>
          <a:p>
            <a:pPr>
              <a:buNone/>
            </a:pPr>
            <a:r>
              <a:rPr lang="en-US" sz="2800" dirty="0">
                <a:latin typeface="Times New Roman" pitchFamily="18" charset="0"/>
                <a:cs typeface="Times New Roman" pitchFamily="18" charset="0"/>
              </a:rPr>
              <a:t>  3-Infectious sinusitis.</a:t>
            </a:r>
          </a:p>
          <a:p>
            <a:pPr>
              <a:buNone/>
            </a:pPr>
            <a:r>
              <a:rPr lang="en-US" sz="2800" dirty="0">
                <a:latin typeface="Times New Roman" pitchFamily="18" charset="0"/>
                <a:cs typeface="Times New Roman" pitchFamily="18" charset="0"/>
              </a:rPr>
              <a:t>  4-Avian pox.</a:t>
            </a:r>
          </a:p>
          <a:p>
            <a:pPr>
              <a:buNone/>
            </a:pPr>
            <a:r>
              <a:rPr lang="en-US" sz="2800" dirty="0">
                <a:latin typeface="Times New Roman" pitchFamily="18" charset="0"/>
                <a:cs typeface="Times New Roman" pitchFamily="18" charset="0"/>
              </a:rPr>
              <a:t>  5-Trichomoniasis.</a:t>
            </a:r>
          </a:p>
          <a:p>
            <a:pPr>
              <a:buNone/>
            </a:pPr>
            <a:r>
              <a:rPr lang="en-US" sz="2800" dirty="0">
                <a:latin typeface="Times New Roman" pitchFamily="18" charset="0"/>
                <a:cs typeface="Times New Roman" pitchFamily="18" charset="0"/>
              </a:rPr>
              <a:t>  6-Thrush.</a:t>
            </a:r>
          </a:p>
          <a:p>
            <a:pPr>
              <a:buNone/>
            </a:pPr>
            <a:r>
              <a:rPr lang="en-US" sz="2800" u="sng" dirty="0">
                <a:solidFill>
                  <a:srgbClr val="C00000"/>
                </a:solidFill>
                <a:latin typeface="Times New Roman" pitchFamily="18" charset="0"/>
                <a:cs typeface="Times New Roman" pitchFamily="18" charset="0"/>
              </a:rPr>
              <a:t>Prevention: </a:t>
            </a:r>
            <a:r>
              <a:rPr lang="en-US" sz="2800" dirty="0">
                <a:latin typeface="Times New Roman" pitchFamily="18" charset="0"/>
                <a:cs typeface="Times New Roman" pitchFamily="18" charset="0"/>
              </a:rPr>
              <a:t>Supplementation of diet with vitamin A.</a:t>
            </a:r>
          </a:p>
          <a:p>
            <a:pPr>
              <a:buNone/>
            </a:pPr>
            <a:r>
              <a:rPr lang="en-US" sz="4000" b="1" u="sng" dirty="0">
                <a:solidFill>
                  <a:srgbClr val="C00000"/>
                </a:solidFill>
                <a:latin typeface="Times New Roman" pitchFamily="18" charset="0"/>
                <a:cs typeface="Times New Roman" pitchFamily="18" charset="0"/>
              </a:rPr>
              <a:t>Treatment:</a:t>
            </a:r>
          </a:p>
          <a:p>
            <a:pPr>
              <a:buNone/>
            </a:pPr>
            <a:r>
              <a:rPr lang="en-US" sz="2800" dirty="0">
                <a:latin typeface="Times New Roman" pitchFamily="18" charset="0"/>
                <a:cs typeface="Times New Roman" pitchFamily="18" charset="0"/>
              </a:rPr>
              <a:t>vitamin A in drinking water</a:t>
            </a:r>
          </a:p>
          <a:p>
            <a:pPr>
              <a:buNone/>
            </a:pPr>
            <a:endParaRPr lang="en-US" sz="2800" dirty="0">
              <a:latin typeface="Times New Roman" pitchFamily="18" charset="0"/>
              <a:cs typeface="Times New Roman" pitchFamily="18" charset="0"/>
            </a:endParaRPr>
          </a:p>
          <a:p>
            <a:pPr>
              <a:buNone/>
            </a:pPr>
            <a:r>
              <a:rPr lang="en-US" sz="2800" b="1" u="sng" dirty="0">
                <a:solidFill>
                  <a:srgbClr val="C00000"/>
                </a:solidFill>
                <a:latin typeface="Times New Roman" pitchFamily="18" charset="0"/>
                <a:cs typeface="Times New Roman"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circle(in)">
                                      <p:cBhvr>
                                        <p:cTn id="7" dur="2000"/>
                                        <p:tgtEl>
                                          <p:spTgt spid="2">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9" end="9"/>
                                            </p:txEl>
                                          </p:spTgt>
                                        </p:tgtEl>
                                        <p:attrNameLst>
                                          <p:attrName>style.visibility</p:attrName>
                                        </p:attrNameLst>
                                      </p:cBhvr>
                                      <p:to>
                                        <p:strVal val="visible"/>
                                      </p:to>
                                    </p:set>
                                    <p:animEffect transition="in" filter="circle(in)">
                                      <p:cBhvr>
                                        <p:cTn id="12" dur="2000"/>
                                        <p:tgtEl>
                                          <p:spTgt spid="2">
                                            <p:txEl>
                                              <p:pRg st="9" end="9"/>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animEffect transition="in" filter="circle(in)">
                                      <p:cBhvr>
                                        <p:cTn id="15" dur="2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E4C8C61-8369-DF5E-324D-5B8F8C12FB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2328" y="1447800"/>
            <a:ext cx="7211072" cy="4798641"/>
          </a:xfrm>
        </p:spPr>
      </p:pic>
    </p:spTree>
    <p:extLst>
      <p:ext uri="{BB962C8B-B14F-4D97-AF65-F5344CB8AC3E}">
        <p14:creationId xmlns:p14="http://schemas.microsoft.com/office/powerpoint/2010/main" val="1358394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6602A-A9A9-4CF7-BCA3-D9ABD4014F1D}"/>
              </a:ext>
            </a:extLst>
          </p:cNvPr>
          <p:cNvSpPr>
            <a:spLocks noGrp="1"/>
          </p:cNvSpPr>
          <p:nvPr>
            <p:ph type="title"/>
          </p:nvPr>
        </p:nvSpPr>
        <p:spPr/>
        <p:txBody>
          <a:bodyPr>
            <a:normAutofit fontScale="90000"/>
          </a:bodyPr>
          <a:lstStyle/>
          <a:p>
            <a:r>
              <a:rPr lang="en-US" dirty="0"/>
              <a:t>Textbooks and Recommended References</a:t>
            </a:r>
            <a:br>
              <a:rPr lang="en-US" dirty="0"/>
            </a:br>
            <a:endParaRPr lang="en-US" dirty="0"/>
          </a:p>
        </p:txBody>
      </p:sp>
      <p:sp>
        <p:nvSpPr>
          <p:cNvPr id="3" name="Content Placeholder 2">
            <a:extLst>
              <a:ext uri="{FF2B5EF4-FFF2-40B4-BE49-F238E27FC236}">
                <a16:creationId xmlns:a16="http://schemas.microsoft.com/office/drawing/2014/main" id="{ED52B90A-B655-71C2-8A95-A722161464CD}"/>
              </a:ext>
            </a:extLst>
          </p:cNvPr>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  David E. Swayne, John R. Glisson, Larry R. </a:t>
            </a:r>
            <a:r>
              <a:rPr lang="en-US" sz="2400" dirty="0" err="1">
                <a:latin typeface="Times New Roman" panose="02020603050405020304" pitchFamily="18" charset="0"/>
                <a:cs typeface="Times New Roman" panose="02020603050405020304" pitchFamily="18" charset="0"/>
              </a:rPr>
              <a:t>McDougald.Lisa</a:t>
            </a:r>
            <a:r>
              <a:rPr lang="en-US" sz="2400" dirty="0">
                <a:latin typeface="Times New Roman" panose="02020603050405020304" pitchFamily="18" charset="0"/>
                <a:cs typeface="Times New Roman" panose="02020603050405020304" pitchFamily="18" charset="0"/>
              </a:rPr>
              <a:t> K. Nolan, David L .</a:t>
            </a:r>
            <a:r>
              <a:rPr lang="en-US" sz="2400" dirty="0" err="1">
                <a:latin typeface="Times New Roman" panose="02020603050405020304" pitchFamily="18" charset="0"/>
                <a:cs typeface="Times New Roman" panose="02020603050405020304" pitchFamily="18" charset="0"/>
              </a:rPr>
              <a:t>Suarez,and</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Venugopal Nar. </a:t>
            </a:r>
            <a:r>
              <a:rPr lang="en-US" sz="2400" dirty="0">
                <a:highlight>
                  <a:srgbClr val="FFFF00"/>
                </a:highlight>
                <a:latin typeface="Times New Roman" panose="02020603050405020304" pitchFamily="18" charset="0"/>
                <a:cs typeface="Times New Roman" panose="02020603050405020304" pitchFamily="18" charset="0"/>
              </a:rPr>
              <a:t>Disease of Poultry</a:t>
            </a:r>
            <a:r>
              <a:rPr lang="en-US" sz="2400" dirty="0">
                <a:latin typeface="Times New Roman" panose="02020603050405020304" pitchFamily="18" charset="0"/>
                <a:cs typeface="Times New Roman" panose="02020603050405020304" pitchFamily="18" charset="0"/>
              </a:rPr>
              <a:t>, 13thEDITION. WILEY-BLACKWELL.</a:t>
            </a:r>
          </a:p>
          <a:p>
            <a:endParaRPr lang="en-US" sz="2400" dirty="0">
              <a:latin typeface="Times New Roman" panose="02020603050405020304" pitchFamily="18" charset="0"/>
              <a:cs typeface="Times New Roman" panose="02020603050405020304" pitchFamily="18" charset="0"/>
            </a:endParaRPr>
          </a:p>
          <a:p>
            <a:r>
              <a:rPr lang="ar-IQ" sz="2400" dirty="0">
                <a:highlight>
                  <a:srgbClr val="FFFF00"/>
                </a:highlight>
                <a:latin typeface="Times New Roman" panose="02020603050405020304" pitchFamily="18" charset="0"/>
                <a:cs typeface="Times New Roman" panose="02020603050405020304" pitchFamily="18" charset="0"/>
              </a:rPr>
              <a:t>امراض الدواجن </a:t>
            </a:r>
            <a:r>
              <a:rPr lang="ar-IQ" sz="2400" dirty="0">
                <a:latin typeface="Times New Roman" panose="02020603050405020304" pitchFamily="18" charset="0"/>
                <a:cs typeface="Times New Roman" panose="02020603050405020304" pitchFamily="18" charset="0"/>
              </a:rPr>
              <a:t>. الدكتور فؤاد الشٌخلي.ً </a:t>
            </a:r>
            <a:r>
              <a:rPr lang="af-ZA" sz="2400" dirty="0">
                <a:latin typeface="Times New Roman" panose="02020603050405020304" pitchFamily="18" charset="0"/>
                <a:cs typeface="Times New Roman" panose="02020603050405020304" pitchFamily="18" charset="0"/>
              </a:rPr>
              <a:t> </a:t>
            </a:r>
          </a:p>
          <a:p>
            <a:endParaRPr lang="ar-IQ" sz="2400" dirty="0">
              <a:latin typeface="Times New Roman" panose="02020603050405020304" pitchFamily="18" charset="0"/>
              <a:cs typeface="Times New Roman" panose="02020603050405020304" pitchFamily="18" charset="0"/>
            </a:endParaRPr>
          </a:p>
          <a:p>
            <a:r>
              <a:rPr lang="ar-IQ" sz="2400" dirty="0">
                <a:highlight>
                  <a:srgbClr val="FFFF00"/>
                </a:highlight>
                <a:latin typeface="Times New Roman" panose="02020603050405020304" pitchFamily="18" charset="0"/>
                <a:cs typeface="Times New Roman" panose="02020603050405020304" pitchFamily="18" charset="0"/>
              </a:rPr>
              <a:t>التشخٌص السرٌري المراض الدواجن</a:t>
            </a:r>
            <a:r>
              <a:rPr lang="ar-IQ" sz="2400" dirty="0">
                <a:latin typeface="Times New Roman" panose="02020603050405020304" pitchFamily="18" charset="0"/>
                <a:cs typeface="Times New Roman" panose="02020603050405020304" pitchFamily="18" charset="0"/>
              </a:rPr>
              <a:t>: </a:t>
            </a:r>
            <a:endParaRPr lang="af-ZA" sz="2400" dirty="0">
              <a:latin typeface="Times New Roman" panose="02020603050405020304" pitchFamily="18" charset="0"/>
              <a:cs typeface="Times New Roman" panose="02020603050405020304" pitchFamily="18" charset="0"/>
            </a:endParaRPr>
          </a:p>
          <a:p>
            <a:r>
              <a:rPr lang="ar-IQ" sz="2400" dirty="0">
                <a:latin typeface="Times New Roman" panose="02020603050405020304" pitchFamily="18" charset="0"/>
                <a:cs typeface="Times New Roman" panose="02020603050405020304" pitchFamily="18" charset="0"/>
              </a:rPr>
              <a:t>د.احمد ماجد العطار و د. تحسٌن عبد العزٌز </a:t>
            </a:r>
            <a:r>
              <a:rPr lang="af-ZA"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99428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4419600" cy="1096962"/>
          </a:xfrm>
        </p:spPr>
        <p:txBody>
          <a:bodyPr>
            <a:normAutofit/>
          </a:bodyPr>
          <a:lstStyle/>
          <a:p>
            <a:r>
              <a:rPr lang="en-US" dirty="0">
                <a:latin typeface="Times New Roman" panose="02020603050405020304" pitchFamily="18" charset="0"/>
                <a:cs typeface="Times New Roman" panose="02020603050405020304" pitchFamily="18" charset="0"/>
              </a:rPr>
              <a:t>poultry </a:t>
            </a:r>
          </a:p>
        </p:txBody>
      </p:sp>
      <p:sp>
        <p:nvSpPr>
          <p:cNvPr id="3" name="عنصر نائب للمحتوى 2"/>
          <p:cNvSpPr>
            <a:spLocks noGrp="1"/>
          </p:cNvSpPr>
          <p:nvPr>
            <p:ph idx="1"/>
          </p:nvPr>
        </p:nvSpPr>
        <p:spPr>
          <a:xfrm>
            <a:off x="609600" y="1600200"/>
            <a:ext cx="7772400" cy="4983162"/>
          </a:xfrm>
        </p:spPr>
        <p:txBody>
          <a:bodyPr>
            <a:normAutofit fontScale="85000" lnSpcReduction="20000"/>
          </a:bodyPr>
          <a:lstStyle/>
          <a:p>
            <a:pPr>
              <a:buNone/>
            </a:pPr>
            <a:r>
              <a:rPr lang="en-US" dirty="0"/>
              <a:t>Poultry is defined as </a:t>
            </a:r>
            <a:r>
              <a:rPr lang="en-US" b="1" dirty="0"/>
              <a:t>economically important birds</a:t>
            </a:r>
            <a:r>
              <a:rPr lang="en-US" dirty="0"/>
              <a:t> used either for </a:t>
            </a:r>
            <a:r>
              <a:rPr lang="en-US" b="1" dirty="0"/>
              <a:t>food</a:t>
            </a:r>
            <a:r>
              <a:rPr lang="en-US" dirty="0"/>
              <a:t> or </a:t>
            </a:r>
            <a:r>
              <a:rPr lang="en-US" b="1" dirty="0"/>
              <a:t>show</a:t>
            </a:r>
            <a:r>
              <a:rPr lang="en-US" dirty="0"/>
              <a:t>.</a:t>
            </a:r>
            <a:br>
              <a:rPr lang="en-US" dirty="0"/>
            </a:br>
            <a:r>
              <a:rPr lang="en-US" dirty="0"/>
              <a:t>This includes:</a:t>
            </a:r>
          </a:p>
          <a:p>
            <a:pPr>
              <a:buFont typeface="Arial" panose="020B0604020202020204" pitchFamily="34" charset="0"/>
              <a:buChar char="•"/>
            </a:pPr>
            <a:r>
              <a:rPr lang="en-US" dirty="0"/>
              <a:t>Chickens</a:t>
            </a:r>
          </a:p>
          <a:p>
            <a:pPr>
              <a:buFont typeface="Arial" panose="020B0604020202020204" pitchFamily="34" charset="0"/>
              <a:buChar char="•"/>
            </a:pPr>
            <a:r>
              <a:rPr lang="en-US" dirty="0"/>
              <a:t>Turkeys</a:t>
            </a:r>
          </a:p>
          <a:p>
            <a:pPr>
              <a:buFont typeface="Arial" panose="020B0604020202020204" pitchFamily="34" charset="0"/>
              <a:buChar char="•"/>
            </a:pPr>
            <a:r>
              <a:rPr lang="en-US" dirty="0"/>
              <a:t>Quail</a:t>
            </a:r>
          </a:p>
          <a:p>
            <a:pPr>
              <a:buFont typeface="Arial" panose="020B0604020202020204" pitchFamily="34" charset="0"/>
              <a:buChar char="•"/>
            </a:pPr>
            <a:r>
              <a:rPr lang="en-US" dirty="0"/>
              <a:t>Ducks</a:t>
            </a:r>
          </a:p>
          <a:p>
            <a:pPr>
              <a:buFont typeface="Arial" panose="020B0604020202020204" pitchFamily="34" charset="0"/>
              <a:buChar char="•"/>
            </a:pPr>
            <a:r>
              <a:rPr lang="en-US" dirty="0"/>
              <a:t>Geese</a:t>
            </a:r>
          </a:p>
          <a:p>
            <a:pPr>
              <a:buFont typeface="Arial" panose="020B0604020202020204" pitchFamily="34" charset="0"/>
              <a:buChar char="•"/>
            </a:pPr>
            <a:r>
              <a:rPr lang="en-US" dirty="0"/>
              <a:t>Guineas</a:t>
            </a:r>
          </a:p>
          <a:p>
            <a:pPr>
              <a:buFont typeface="Arial" panose="020B0604020202020204" pitchFamily="34" charset="0"/>
              <a:buChar char="•"/>
            </a:pPr>
            <a:r>
              <a:rPr lang="en-US" dirty="0"/>
              <a:t>To some extent: pheasants, partridges, and peafowl</a:t>
            </a:r>
          </a:p>
          <a:p>
            <a:pPr>
              <a:buNone/>
            </a:pPr>
            <a:br>
              <a:rPr lang="en-US" dirty="0"/>
            </a:b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259344"/>
            <a:ext cx="3730625" cy="2074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2691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077200" cy="715962"/>
          </a:xfrm>
        </p:spPr>
        <p:txBody>
          <a:bodyPr>
            <a:normAutofit fontScale="90000"/>
          </a:bodyPr>
          <a:lstStyle/>
          <a:p>
            <a:r>
              <a:rPr lang="en-US" dirty="0">
                <a:latin typeface="Times New Roman" panose="02020603050405020304" pitchFamily="18" charset="0"/>
                <a:cs typeface="Times New Roman" panose="02020603050405020304" pitchFamily="18" charset="0"/>
              </a:rPr>
              <a:t>Terminology in Poultry Production</a:t>
            </a:r>
          </a:p>
        </p:txBody>
      </p:sp>
      <p:sp>
        <p:nvSpPr>
          <p:cNvPr id="3" name="عنصر نائب للمحتوى 2"/>
          <p:cNvSpPr>
            <a:spLocks noGrp="1"/>
          </p:cNvSpPr>
          <p:nvPr>
            <p:ph idx="1"/>
          </p:nvPr>
        </p:nvSpPr>
        <p:spPr>
          <a:xfrm>
            <a:off x="457200" y="1295400"/>
            <a:ext cx="8229600" cy="5287962"/>
          </a:xfrm>
        </p:spPr>
        <p:txBody>
          <a:bodyPr>
            <a:normAutofit fontScale="92500" lnSpcReduction="10000"/>
          </a:bodyPr>
          <a:lstStyle/>
          <a:p>
            <a:pPr>
              <a:buFont typeface="+mj-lt"/>
              <a:buAutoNum type="arabicPeriod"/>
            </a:pPr>
            <a:r>
              <a:rPr lang="en-US" b="1" dirty="0"/>
              <a:t>Pullet</a:t>
            </a:r>
            <a:r>
              <a:rPr lang="en-US" dirty="0"/>
              <a:t> – A young female chicken.</a:t>
            </a:r>
          </a:p>
          <a:p>
            <a:pPr>
              <a:buFont typeface="+mj-lt"/>
              <a:buAutoNum type="arabicPeriod"/>
            </a:pPr>
            <a:r>
              <a:rPr lang="en-US" b="1" dirty="0"/>
              <a:t>Hen</a:t>
            </a:r>
            <a:r>
              <a:rPr lang="en-US" dirty="0"/>
              <a:t> – A sexually mature female chicken (usually more than 10 months old) that has started to lay eggs.</a:t>
            </a:r>
          </a:p>
          <a:p>
            <a:pPr>
              <a:buFont typeface="+mj-lt"/>
              <a:buAutoNum type="arabicPeriod"/>
            </a:pPr>
            <a:r>
              <a:rPr lang="en-US" b="1" dirty="0"/>
              <a:t>Chick</a:t>
            </a:r>
            <a:r>
              <a:rPr lang="en-US" dirty="0"/>
              <a:t> – A baby chicken of either gender.</a:t>
            </a:r>
          </a:p>
          <a:p>
            <a:pPr>
              <a:buFont typeface="+mj-lt"/>
              <a:buAutoNum type="arabicPeriod"/>
            </a:pPr>
            <a:r>
              <a:rPr lang="en-US" b="1" dirty="0"/>
              <a:t>Rooster</a:t>
            </a:r>
            <a:r>
              <a:rPr lang="en-US" dirty="0"/>
              <a:t> – A sexually mature male chicken.</a:t>
            </a:r>
          </a:p>
          <a:p>
            <a:pPr>
              <a:buFont typeface="+mj-lt"/>
              <a:buAutoNum type="arabicPeriod"/>
            </a:pPr>
            <a:r>
              <a:rPr lang="en-US" b="1" dirty="0"/>
              <a:t>Broiler</a:t>
            </a:r>
            <a:r>
              <a:rPr lang="en-US" dirty="0"/>
              <a:t> – A young male or female chicken raised primarily for meat production.</a:t>
            </a:r>
          </a:p>
          <a:p>
            <a:pPr>
              <a:buFont typeface="+mj-lt"/>
              <a:buAutoNum type="arabicPeriod"/>
            </a:pPr>
            <a:r>
              <a:rPr lang="en-US" b="1" dirty="0"/>
              <a:t>Layer</a:t>
            </a:r>
            <a:r>
              <a:rPr lang="en-US" dirty="0"/>
              <a:t> – An older female chicken that is usually kept and raised specifically for egg production.</a:t>
            </a:r>
          </a:p>
          <a:p>
            <a:pPr>
              <a:buFont typeface="+mj-lt"/>
              <a:buAutoNum type="arabicPeriod"/>
            </a:pPr>
            <a:r>
              <a:rPr lang="en-US" b="1" dirty="0"/>
              <a:t>Poult</a:t>
            </a:r>
            <a:r>
              <a:rPr lang="en-US" dirty="0"/>
              <a:t> – A male or female baby turkey.</a:t>
            </a:r>
          </a:p>
        </p:txBody>
      </p:sp>
    </p:spTree>
    <p:extLst>
      <p:ext uri="{BB962C8B-B14F-4D97-AF65-F5344CB8AC3E}">
        <p14:creationId xmlns:p14="http://schemas.microsoft.com/office/powerpoint/2010/main" val="23315354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9EA2B-1E1C-4147-81A3-132E8FEC01BA}"/>
              </a:ext>
            </a:extLst>
          </p:cNvPr>
          <p:cNvSpPr>
            <a:spLocks noGrp="1"/>
          </p:cNvSpPr>
          <p:nvPr>
            <p:ph type="title"/>
          </p:nvPr>
        </p:nvSpPr>
        <p:spPr/>
        <p:txBody>
          <a:bodyPr>
            <a:normAutofit fontScale="90000"/>
          </a:bodyPr>
          <a:lstStyle/>
          <a:p>
            <a:r>
              <a:rPr lang="ar-IQ" dirty="0"/>
              <a:t> </a:t>
            </a:r>
            <a:r>
              <a:rPr lang="af-ZA" dirty="0"/>
              <a:t>Type </a:t>
            </a:r>
            <a:r>
              <a:rPr lang="en-US" dirty="0"/>
              <a:t>depending on the environment and living conditions</a:t>
            </a:r>
          </a:p>
        </p:txBody>
      </p:sp>
      <p:sp>
        <p:nvSpPr>
          <p:cNvPr id="3" name="Content Placeholder 2">
            <a:extLst>
              <a:ext uri="{FF2B5EF4-FFF2-40B4-BE49-F238E27FC236}">
                <a16:creationId xmlns:a16="http://schemas.microsoft.com/office/drawing/2014/main" id="{31C3A15F-5766-17E7-07EF-4CAC370A0418}"/>
              </a:ext>
            </a:extLst>
          </p:cNvPr>
          <p:cNvSpPr>
            <a:spLocks noGrp="1"/>
          </p:cNvSpPr>
          <p:nvPr>
            <p:ph idx="1"/>
          </p:nvPr>
        </p:nvSpPr>
        <p:spPr/>
        <p:txBody>
          <a:bodyPr>
            <a:normAutofit fontScale="92500" lnSpcReduction="10000"/>
          </a:bodyPr>
          <a:lstStyle/>
          <a:p>
            <a:r>
              <a:rPr lang="en-US" dirty="0">
                <a:highlight>
                  <a:srgbClr val="FFFF00"/>
                </a:highlight>
              </a:rPr>
              <a:t>synanthropic birds-</a:t>
            </a:r>
            <a:r>
              <a:rPr lang="en-US" dirty="0"/>
              <a:t>an undomesticated birds(such as a   pigeon,  ) that lives in close association with people and benefits from their surroundings and activities. Such birds were synanthropes … that is, born wild but inherently predisposed toward associating themselves with humans.</a:t>
            </a:r>
          </a:p>
          <a:p>
            <a:r>
              <a:rPr lang="en-US" dirty="0">
                <a:highlight>
                  <a:srgbClr val="FFFF00"/>
                </a:highlight>
              </a:rPr>
              <a:t>Wild birds </a:t>
            </a:r>
            <a:r>
              <a:rPr lang="en-US" dirty="0"/>
              <a:t>means all birds except domestic poultry</a:t>
            </a:r>
          </a:p>
          <a:p>
            <a:r>
              <a:rPr lang="en-US" dirty="0"/>
              <a:t> "</a:t>
            </a:r>
            <a:r>
              <a:rPr lang="en-US" dirty="0">
                <a:highlight>
                  <a:srgbClr val="FFFF00"/>
                </a:highlight>
              </a:rPr>
              <a:t>domestic</a:t>
            </a:r>
            <a:r>
              <a:rPr lang="en-US" dirty="0"/>
              <a:t>" describes any bird that has been bred within the country it resides in.</a:t>
            </a:r>
          </a:p>
        </p:txBody>
      </p:sp>
    </p:spTree>
    <p:extLst>
      <p:ext uri="{BB962C8B-B14F-4D97-AF65-F5344CB8AC3E}">
        <p14:creationId xmlns:p14="http://schemas.microsoft.com/office/powerpoint/2010/main" val="22981902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81000" y="152400"/>
            <a:ext cx="8382000" cy="6477000"/>
          </a:xfrm>
        </p:spPr>
        <p:txBody>
          <a:bodyPr>
            <a:noAutofit/>
          </a:bodyPr>
          <a:lstStyle/>
          <a:p>
            <a:pPr algn="just">
              <a:lnSpc>
                <a:spcPct val="150000"/>
              </a:lnSpc>
            </a:pPr>
            <a:r>
              <a:rPr lang="en-US" sz="2000" dirty="0">
                <a:solidFill>
                  <a:srgbClr val="C00000"/>
                </a:solidFill>
                <a:latin typeface="Times New Roman" pitchFamily="18" charset="0"/>
                <a:cs typeface="+mj-cs"/>
              </a:rPr>
              <a:t>Poultry diseases: </a:t>
            </a:r>
            <a:endParaRPr lang="ar-IQ" sz="2000" dirty="0">
              <a:solidFill>
                <a:srgbClr val="C00000"/>
              </a:solidFill>
              <a:latin typeface="Times New Roman" pitchFamily="18" charset="0"/>
              <a:cs typeface="+mj-cs"/>
            </a:endParaRPr>
          </a:p>
          <a:p>
            <a:pPr>
              <a:buNone/>
            </a:pPr>
            <a:r>
              <a:rPr lang="en-US" sz="2000" b="1" dirty="0" err="1">
                <a:cs typeface="+mj-cs"/>
              </a:rPr>
              <a:t>ry</a:t>
            </a:r>
            <a:r>
              <a:rPr lang="en-US" sz="2000" b="1" dirty="0">
                <a:cs typeface="+mj-cs"/>
              </a:rPr>
              <a:t> Diseases</a:t>
            </a:r>
          </a:p>
          <a:p>
            <a:pPr>
              <a:buNone/>
            </a:pPr>
            <a:r>
              <a:rPr lang="en-US" sz="2000" dirty="0">
                <a:cs typeface="+mj-cs"/>
              </a:rPr>
              <a:t>Poultry diseases represent a </a:t>
            </a:r>
            <a:r>
              <a:rPr lang="en-US" sz="2000" b="1" dirty="0">
                <a:cs typeface="+mj-cs"/>
              </a:rPr>
              <a:t>significant challenge</a:t>
            </a:r>
            <a:r>
              <a:rPr lang="en-US" sz="2000" dirty="0">
                <a:cs typeface="+mj-cs"/>
              </a:rPr>
              <a:t> in the poultry industry, as they negatively affect </a:t>
            </a:r>
            <a:r>
              <a:rPr lang="en-US" sz="2000" b="1" dirty="0">
                <a:cs typeface="+mj-cs"/>
              </a:rPr>
              <a:t>health, productivity, and economic viability</a:t>
            </a:r>
            <a:r>
              <a:rPr lang="en-US" sz="2000" dirty="0">
                <a:cs typeface="+mj-cs"/>
              </a:rPr>
              <a:t>.</a:t>
            </a:r>
            <a:br>
              <a:rPr lang="en-US" sz="2000" dirty="0">
                <a:cs typeface="+mj-cs"/>
              </a:rPr>
            </a:br>
            <a:r>
              <a:rPr lang="en-US" sz="2000" dirty="0">
                <a:cs typeface="+mj-cs"/>
              </a:rPr>
              <a:t>They may be caused by </a:t>
            </a:r>
            <a:r>
              <a:rPr lang="en-US" sz="2000" b="1" dirty="0">
                <a:cs typeface="+mj-cs"/>
              </a:rPr>
              <a:t>viruses, bacteria, fungi, parasites, or nutritional imbalances</a:t>
            </a:r>
            <a:r>
              <a:rPr lang="en-US" sz="2000" dirty="0">
                <a:cs typeface="+mj-cs"/>
              </a:rPr>
              <a:t>, and often spread rapidly due to the close living conditions of poultry.</a:t>
            </a:r>
          </a:p>
          <a:p>
            <a:pPr>
              <a:buNone/>
            </a:pPr>
            <a:r>
              <a:rPr lang="en-US" sz="2000" b="1" dirty="0">
                <a:cs typeface="+mj-cs"/>
              </a:rPr>
              <a:t>Common diseases include:</a:t>
            </a:r>
            <a:endParaRPr lang="en-US" sz="2000" dirty="0">
              <a:cs typeface="+mj-cs"/>
            </a:endParaRPr>
          </a:p>
          <a:p>
            <a:pPr>
              <a:buFont typeface="Arial" panose="020B0604020202020204" pitchFamily="34" charset="0"/>
              <a:buChar char="•"/>
            </a:pPr>
            <a:r>
              <a:rPr lang="en-US" sz="2000" dirty="0">
                <a:cs typeface="+mj-cs"/>
              </a:rPr>
              <a:t>Avian Influenza</a:t>
            </a:r>
          </a:p>
          <a:p>
            <a:pPr>
              <a:buFont typeface="Arial" panose="020B0604020202020204" pitchFamily="34" charset="0"/>
              <a:buChar char="•"/>
            </a:pPr>
            <a:r>
              <a:rPr lang="en-US" sz="2000" dirty="0">
                <a:cs typeface="+mj-cs"/>
              </a:rPr>
              <a:t>Newcastle Disease</a:t>
            </a:r>
          </a:p>
          <a:p>
            <a:pPr>
              <a:buFont typeface="Arial" panose="020B0604020202020204" pitchFamily="34" charset="0"/>
              <a:buChar char="•"/>
            </a:pPr>
            <a:r>
              <a:rPr lang="en-US" sz="2000" dirty="0">
                <a:cs typeface="+mj-cs"/>
              </a:rPr>
              <a:t>Infectious Laryngotracheitis</a:t>
            </a:r>
          </a:p>
          <a:p>
            <a:pPr>
              <a:buFont typeface="Arial" panose="020B0604020202020204" pitchFamily="34" charset="0"/>
              <a:buChar char="•"/>
            </a:pPr>
            <a:r>
              <a:rPr lang="en-US" sz="2000" dirty="0">
                <a:cs typeface="+mj-cs"/>
              </a:rPr>
              <a:t>Salmonellosis</a:t>
            </a:r>
          </a:p>
          <a:p>
            <a:pPr>
              <a:buFont typeface="Arial" panose="020B0604020202020204" pitchFamily="34" charset="0"/>
              <a:buChar char="•"/>
            </a:pPr>
            <a:r>
              <a:rPr lang="en-US" sz="2000" dirty="0">
                <a:cs typeface="+mj-cs"/>
              </a:rPr>
              <a:t>Coccidiosis</a:t>
            </a:r>
          </a:p>
          <a:p>
            <a:pPr>
              <a:buNone/>
            </a:pPr>
            <a:r>
              <a:rPr lang="en-US" sz="2000" b="1" dirty="0">
                <a:cs typeface="+mj-cs"/>
              </a:rPr>
              <a:t>Impact on the industry:</a:t>
            </a:r>
            <a:endParaRPr lang="en-US" sz="2000" dirty="0">
              <a:cs typeface="+mj-cs"/>
            </a:endParaRPr>
          </a:p>
          <a:p>
            <a:pPr>
              <a:buFont typeface="Arial" panose="020B0604020202020204" pitchFamily="34" charset="0"/>
              <a:buChar char="•"/>
            </a:pPr>
            <a:r>
              <a:rPr lang="en-US" sz="2000" dirty="0">
                <a:cs typeface="+mj-cs"/>
              </a:rPr>
              <a:t>Reduced growth rates</a:t>
            </a:r>
          </a:p>
          <a:p>
            <a:pPr>
              <a:buFont typeface="Arial" panose="020B0604020202020204" pitchFamily="34" charset="0"/>
              <a:buChar char="•"/>
            </a:pPr>
            <a:r>
              <a:rPr lang="en-US" sz="2000" dirty="0">
                <a:cs typeface="+mj-cs"/>
              </a:rPr>
              <a:t>Lower egg production and quality</a:t>
            </a:r>
          </a:p>
          <a:p>
            <a:pPr>
              <a:buFont typeface="Arial" panose="020B0604020202020204" pitchFamily="34" charset="0"/>
              <a:buChar char="•"/>
            </a:pPr>
            <a:r>
              <a:rPr lang="en-US" sz="2000" dirty="0">
                <a:cs typeface="+mj-cs"/>
              </a:rPr>
              <a:t>Increased mortality</a:t>
            </a:r>
          </a:p>
          <a:p>
            <a:pPr>
              <a:buFont typeface="Arial" panose="020B0604020202020204" pitchFamily="34" charset="0"/>
              <a:buChar char="•"/>
            </a:pPr>
            <a:r>
              <a:rPr lang="en-US" sz="2000" dirty="0">
                <a:cs typeface="+mj-cs"/>
              </a:rPr>
              <a:t>Higher costs for treatment and prevention</a:t>
            </a:r>
          </a:p>
        </p:txBody>
      </p:sp>
      <p:pic>
        <p:nvPicPr>
          <p:cNvPr id="2" name="Picture 1">
            <a:extLst>
              <a:ext uri="{FF2B5EF4-FFF2-40B4-BE49-F238E27FC236}">
                <a16:creationId xmlns:a16="http://schemas.microsoft.com/office/drawing/2014/main" id="{5BD74C4B-A4B3-5906-AB9F-B8737D234460}"/>
              </a:ext>
            </a:extLst>
          </p:cNvPr>
          <p:cNvPicPr>
            <a:picLocks noChangeAspect="1"/>
          </p:cNvPicPr>
          <p:nvPr/>
        </p:nvPicPr>
        <p:blipFill>
          <a:blip r:embed="rId2"/>
          <a:stretch>
            <a:fillRect/>
          </a:stretch>
        </p:blipFill>
        <p:spPr>
          <a:xfrm>
            <a:off x="5410200" y="4648200"/>
            <a:ext cx="3261643" cy="1828959"/>
          </a:xfrm>
          <a:prstGeom prst="rect">
            <a:avLst/>
          </a:prstGeom>
        </p:spPr>
      </p:pic>
      <p:pic>
        <p:nvPicPr>
          <p:cNvPr id="4" name="Picture 3">
            <a:extLst>
              <a:ext uri="{FF2B5EF4-FFF2-40B4-BE49-F238E27FC236}">
                <a16:creationId xmlns:a16="http://schemas.microsoft.com/office/drawing/2014/main" id="{A8C6E2D7-91B7-4A8A-EE68-14615106B147}"/>
              </a:ext>
            </a:extLst>
          </p:cNvPr>
          <p:cNvPicPr>
            <a:picLocks noChangeAspect="1"/>
          </p:cNvPicPr>
          <p:nvPr/>
        </p:nvPicPr>
        <p:blipFill>
          <a:blip r:embed="rId3"/>
          <a:stretch>
            <a:fillRect/>
          </a:stretch>
        </p:blipFill>
        <p:spPr>
          <a:xfrm>
            <a:off x="5410200" y="2454034"/>
            <a:ext cx="3261643" cy="2176581"/>
          </a:xfrm>
          <a:prstGeom prst="rect">
            <a:avLst/>
          </a:prstGeom>
        </p:spPr>
      </p:pic>
    </p:spTree>
    <p:extLst>
      <p:ext uri="{BB962C8B-B14F-4D97-AF65-F5344CB8AC3E}">
        <p14:creationId xmlns:p14="http://schemas.microsoft.com/office/powerpoint/2010/main" val="17833340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1828800"/>
            <a:ext cx="8763000" cy="4724400"/>
          </a:xfrm>
        </p:spPr>
        <p:txBody>
          <a:bodyPr>
            <a:normAutofit fontScale="92500" lnSpcReduction="10000"/>
          </a:bodyPr>
          <a:lstStyle/>
          <a:p>
            <a:pPr>
              <a:buNone/>
            </a:pPr>
            <a:r>
              <a:rPr lang="en-US" sz="2000" b="1" dirty="0"/>
              <a:t>Poultry Industry</a:t>
            </a:r>
          </a:p>
          <a:p>
            <a:pPr>
              <a:buNone/>
            </a:pPr>
            <a:r>
              <a:rPr lang="en-US" sz="2000" dirty="0"/>
              <a:t>The poultry industry is a </a:t>
            </a:r>
            <a:r>
              <a:rPr lang="en-US" sz="2000" b="1" dirty="0"/>
              <a:t>vital sector of agriculture</a:t>
            </a:r>
            <a:r>
              <a:rPr lang="en-US" sz="2000" dirty="0"/>
              <a:t> concerned with raising domesticated birds—primarily </a:t>
            </a:r>
            <a:r>
              <a:rPr lang="en-US" sz="2000" b="1" dirty="0"/>
              <a:t>chickens, turkeys, ducks, and geese</a:t>
            </a:r>
            <a:r>
              <a:rPr lang="en-US" sz="2000" dirty="0"/>
              <a:t>—for </a:t>
            </a:r>
            <a:r>
              <a:rPr lang="en-US" sz="2000" b="1" dirty="0"/>
              <a:t>meat, eggs, and feathers</a:t>
            </a:r>
            <a:r>
              <a:rPr lang="en-US" sz="2000" dirty="0"/>
              <a:t>.</a:t>
            </a:r>
            <a:br>
              <a:rPr lang="en-US" sz="2000" dirty="0"/>
            </a:br>
            <a:r>
              <a:rPr lang="en-US" sz="2000" dirty="0"/>
              <a:t>It plays a </a:t>
            </a:r>
            <a:r>
              <a:rPr lang="en-US" sz="2000" b="1" dirty="0"/>
              <a:t>crucial role in global food production</a:t>
            </a:r>
            <a:r>
              <a:rPr lang="en-US" sz="2000" dirty="0"/>
              <a:t>, providing affordable, high-protein food sources such as </a:t>
            </a:r>
            <a:r>
              <a:rPr lang="en-US" sz="2000" b="1" dirty="0"/>
              <a:t>chicken meat (broilers)</a:t>
            </a:r>
            <a:r>
              <a:rPr lang="en-US" sz="2000" dirty="0"/>
              <a:t> and </a:t>
            </a:r>
            <a:r>
              <a:rPr lang="en-US" sz="2000" b="1" dirty="0"/>
              <a:t>eggs</a:t>
            </a:r>
            <a:r>
              <a:rPr lang="en-US" sz="2000" dirty="0"/>
              <a:t>.</a:t>
            </a:r>
            <a:br>
              <a:rPr lang="en-US" sz="2000" dirty="0"/>
            </a:br>
            <a:endParaRPr lang="en-US" sz="2000" dirty="0"/>
          </a:p>
          <a:p>
            <a:pPr>
              <a:buNone/>
            </a:pPr>
            <a:r>
              <a:rPr lang="en-US" sz="2000" b="1" dirty="0"/>
              <a:t>Definition of Disease</a:t>
            </a:r>
          </a:p>
          <a:p>
            <a:pPr>
              <a:buFont typeface="Arial" panose="020B0604020202020204" pitchFamily="34" charset="0"/>
              <a:buChar char="•"/>
            </a:pPr>
            <a:r>
              <a:rPr lang="en-US" sz="2000" dirty="0"/>
              <a:t>In general terms, a </a:t>
            </a:r>
            <a:r>
              <a:rPr lang="en-US" sz="2000" b="1" dirty="0"/>
              <a:t>disease</a:t>
            </a:r>
            <a:r>
              <a:rPr lang="en-US" sz="2000" dirty="0"/>
              <a:t> is an abnormal condition caused by </a:t>
            </a:r>
            <a:r>
              <a:rPr lang="en-US" sz="2000" b="1" dirty="0"/>
              <a:t>infection, genetic weaknesses, or environmental stress</a:t>
            </a:r>
            <a:r>
              <a:rPr lang="en-US" sz="2000" dirty="0"/>
              <a:t>.</a:t>
            </a:r>
          </a:p>
          <a:p>
            <a:pPr>
              <a:buFont typeface="Arial" panose="020B0604020202020204" pitchFamily="34" charset="0"/>
              <a:buChar char="•"/>
            </a:pPr>
            <a:r>
              <a:rPr lang="en-US" sz="2000" dirty="0"/>
              <a:t>A disease is typically recognized by a </a:t>
            </a:r>
            <a:r>
              <a:rPr lang="en-US" sz="2000" b="1" dirty="0"/>
              <a:t>specific group of signs and symptoms</a:t>
            </a:r>
            <a:r>
              <a:rPr lang="en-US" sz="2000" dirty="0"/>
              <a:t>.</a:t>
            </a:r>
            <a:endParaRPr lang="ar-IQ" sz="2000" dirty="0"/>
          </a:p>
          <a:p>
            <a:pPr>
              <a:buFont typeface="Arial" panose="020B0604020202020204" pitchFamily="34" charset="0"/>
              <a:buChar char="•"/>
            </a:pPr>
            <a:endParaRPr lang="ar-IQ" sz="2000" dirty="0"/>
          </a:p>
          <a:p>
            <a:pPr>
              <a:buFont typeface="Arial" panose="020B0604020202020204" pitchFamily="34" charset="0"/>
              <a:buChar char="•"/>
            </a:pPr>
            <a:r>
              <a:rPr lang="en-US" sz="2000" dirty="0">
                <a:highlight>
                  <a:srgbClr val="FFFF00"/>
                </a:highlight>
              </a:rPr>
              <a:t>Furthermore, some diseases, such as Avian Influenza, can have zoonotic potential, posing a risk to human health and leading to severe trade restrictions.</a:t>
            </a:r>
          </a:p>
          <a:p>
            <a:pPr>
              <a:buFont typeface="Arial" panose="020B0604020202020204" pitchFamily="34" charset="0"/>
              <a:buChar char="•"/>
            </a:pPr>
            <a:r>
              <a:rPr lang="en-US" sz="2000" dirty="0">
                <a:highlight>
                  <a:srgbClr val="FFFF00"/>
                </a:highlight>
              </a:rPr>
              <a:t> </a:t>
            </a:r>
          </a:p>
          <a:p>
            <a:pPr>
              <a:buFont typeface="Arial" panose="020B0604020202020204" pitchFamily="34" charset="0"/>
              <a:buChar char="•"/>
            </a:pPr>
            <a:endParaRPr lang="en-US" sz="2000" dirty="0">
              <a:highlight>
                <a:srgbClr val="FFFF00"/>
              </a:highlight>
            </a:endParaRPr>
          </a:p>
          <a:p>
            <a:endParaRPr lang="en-US" sz="2800" dirty="0">
              <a:latin typeface="Times New Roman" pitchFamily="18" charset="0"/>
              <a:cs typeface="Times New Roman" pitchFamily="18" charset="0"/>
            </a:endParaRPr>
          </a:p>
        </p:txBody>
      </p:sp>
      <p:pic>
        <p:nvPicPr>
          <p:cNvPr id="1027" name="Picture 3" descr="C:\Users\hp\Desktop\image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4922" y="304800"/>
            <a:ext cx="3457127"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5020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92162"/>
          </a:xfrm>
        </p:spPr>
        <p:txBody>
          <a:bodyPr/>
          <a:lstStyle/>
          <a:p>
            <a:pPr algn="l"/>
            <a:r>
              <a:rPr lang="en-US" dirty="0">
                <a:latin typeface="Times New Roman" pitchFamily="18" charset="0"/>
                <a:cs typeface="Times New Roman" pitchFamily="18" charset="0"/>
              </a:rPr>
              <a:t>Infectious agents </a:t>
            </a:r>
          </a:p>
        </p:txBody>
      </p:sp>
      <p:sp>
        <p:nvSpPr>
          <p:cNvPr id="3" name="عنصر نائب للمحتوى 2"/>
          <p:cNvSpPr>
            <a:spLocks noGrp="1"/>
          </p:cNvSpPr>
          <p:nvPr>
            <p:ph idx="1"/>
          </p:nvPr>
        </p:nvSpPr>
        <p:spPr>
          <a:xfrm>
            <a:off x="457200" y="1066800"/>
            <a:ext cx="5029200" cy="5483736"/>
          </a:xfrm>
        </p:spPr>
        <p:txBody>
          <a:bodyPr>
            <a:normAutofit lnSpcReduction="10000"/>
          </a:bodyPr>
          <a:lstStyle/>
          <a:p>
            <a:r>
              <a:rPr lang="en-US" sz="2400" dirty="0">
                <a:latin typeface="Times New Roman" pitchFamily="18" charset="0"/>
                <a:cs typeface="Times New Roman" pitchFamily="18" charset="0"/>
              </a:rPr>
              <a:t>Infectious diseases are caused by viruses, bacteria, and fungi. Parasitic diseases are caused by protozoa, worms, and external parasites such as mites and lice.</a:t>
            </a:r>
            <a:endParaRPr lang="ar-IQ" sz="2400" dirty="0">
              <a:latin typeface="Times New Roman" pitchFamily="18" charset="0"/>
              <a:cs typeface="Times New Roman" pitchFamily="18" charset="0"/>
            </a:endParaRPr>
          </a:p>
          <a:p>
            <a:endParaRPr lang="ar-IQ"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Environmental stress</a:t>
            </a:r>
            <a:endParaRPr lang="ar-IQ" sz="2400" b="1" dirty="0">
              <a:latin typeface="Times New Roman" pitchFamily="18" charset="0"/>
              <a:cs typeface="Times New Roman" pitchFamily="18" charset="0"/>
            </a:endParaRPr>
          </a:p>
          <a:p>
            <a:pPr lvl="0"/>
            <a:r>
              <a:rPr lang="en-US" sz="2400" dirty="0">
                <a:solidFill>
                  <a:prstClr val="black"/>
                </a:solidFill>
                <a:latin typeface="Times New Roman" pitchFamily="18" charset="0"/>
                <a:cs typeface="Times New Roman" pitchFamily="18" charset="0"/>
              </a:rPr>
              <a:t>Temperature stress – Heat and cold</a:t>
            </a:r>
          </a:p>
          <a:p>
            <a:pPr lvl="0"/>
            <a:r>
              <a:rPr lang="en-US" sz="2400" dirty="0">
                <a:solidFill>
                  <a:prstClr val="black"/>
                </a:solidFill>
                <a:latin typeface="Times New Roman" pitchFamily="18" charset="0"/>
                <a:cs typeface="Times New Roman" pitchFamily="18" charset="0"/>
              </a:rPr>
              <a:t>Environmental stress – Air, light and litter</a:t>
            </a:r>
          </a:p>
          <a:p>
            <a:pPr lvl="0"/>
            <a:r>
              <a:rPr lang="en-US" sz="2400" dirty="0">
                <a:solidFill>
                  <a:prstClr val="black"/>
                </a:solidFill>
                <a:latin typeface="Times New Roman" pitchFamily="18" charset="0"/>
                <a:cs typeface="Times New Roman" pitchFamily="18" charset="0"/>
              </a:rPr>
              <a:t>Physiological stress – Production and reproduction</a:t>
            </a:r>
          </a:p>
          <a:p>
            <a:pPr lvl="0"/>
            <a:r>
              <a:rPr lang="en-US" sz="2400" dirty="0">
                <a:solidFill>
                  <a:prstClr val="black"/>
                </a:solidFill>
                <a:latin typeface="Times New Roman" pitchFamily="18" charset="0"/>
                <a:cs typeface="Times New Roman" pitchFamily="18" charset="0"/>
              </a:rPr>
              <a:t>Social stress – Housing</a:t>
            </a:r>
          </a:p>
          <a:p>
            <a:pPr lvl="0"/>
            <a:r>
              <a:rPr lang="en-US" sz="2400" dirty="0">
                <a:solidFill>
                  <a:prstClr val="black"/>
                </a:solidFill>
                <a:latin typeface="Times New Roman" pitchFamily="18" charset="0"/>
                <a:cs typeface="Times New Roman" pitchFamily="18" charset="0"/>
              </a:rPr>
              <a:t>Physical stress – Handling</a:t>
            </a:r>
          </a:p>
          <a:p>
            <a:endParaRPr lang="en-US" sz="2400" b="1"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7293" y="274638"/>
            <a:ext cx="2646707"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59E6F536-CBCD-70EF-2D9E-62360F94E9E5}"/>
              </a:ext>
            </a:extLst>
          </p:cNvPr>
          <p:cNvPicPr>
            <a:picLocks noChangeAspect="1"/>
          </p:cNvPicPr>
          <p:nvPr/>
        </p:nvPicPr>
        <p:blipFill>
          <a:blip r:embed="rId3"/>
          <a:stretch>
            <a:fillRect/>
          </a:stretch>
        </p:blipFill>
        <p:spPr>
          <a:xfrm>
            <a:off x="5802644" y="3962399"/>
            <a:ext cx="3134403" cy="2588137"/>
          </a:xfrm>
          <a:prstGeom prst="rect">
            <a:avLst/>
          </a:prstGeom>
        </p:spPr>
      </p:pic>
    </p:spTree>
    <p:extLst>
      <p:ext uri="{BB962C8B-B14F-4D97-AF65-F5344CB8AC3E}">
        <p14:creationId xmlns:p14="http://schemas.microsoft.com/office/powerpoint/2010/main" val="3942928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r>
              <a:rPr lang="en-US" sz="4400" u="sng" dirty="0">
                <a:solidFill>
                  <a:schemeClr val="accent2"/>
                </a:solidFill>
              </a:rPr>
              <a:t>Poultry Diseases</a:t>
            </a:r>
            <a:endParaRPr lang="ar-IQ" dirty="0"/>
          </a:p>
        </p:txBody>
      </p:sp>
      <p:sp>
        <p:nvSpPr>
          <p:cNvPr id="2" name="عنصر نائب للمحتوى 1"/>
          <p:cNvSpPr>
            <a:spLocks noGrp="1"/>
          </p:cNvSpPr>
          <p:nvPr>
            <p:ph idx="1"/>
          </p:nvPr>
        </p:nvSpPr>
        <p:spPr/>
        <p:txBody>
          <a:bodyPr>
            <a:normAutofit lnSpcReduction="10000"/>
          </a:bodyPr>
          <a:lstStyle/>
          <a:p>
            <a:pPr algn="l" rtl="0">
              <a:buNone/>
            </a:pPr>
            <a:r>
              <a:rPr lang="en-US" sz="3200" dirty="0">
                <a:solidFill>
                  <a:schemeClr val="accent2"/>
                </a:solidFill>
                <a:latin typeface="Times New Roman" pitchFamily="18" charset="0"/>
                <a:cs typeface="Times New Roman" pitchFamily="18" charset="0"/>
              </a:rPr>
              <a:t>1-</a:t>
            </a:r>
            <a:r>
              <a:rPr lang="en-US" sz="3200" dirty="0">
                <a:latin typeface="Times New Roman" pitchFamily="18" charset="0"/>
                <a:cs typeface="Times New Roman" pitchFamily="18" charset="0"/>
              </a:rPr>
              <a:t>Metabolic and Nutrional Deficiency Diseases.</a:t>
            </a:r>
          </a:p>
          <a:p>
            <a:pPr algn="l" rtl="0">
              <a:buNone/>
            </a:pPr>
            <a:r>
              <a:rPr lang="en-US" sz="3200" dirty="0">
                <a:solidFill>
                  <a:schemeClr val="accent2"/>
                </a:solidFill>
                <a:latin typeface="Times New Roman" pitchFamily="18" charset="0"/>
                <a:cs typeface="Times New Roman" pitchFamily="18" charset="0"/>
              </a:rPr>
              <a:t>2-</a:t>
            </a:r>
            <a:r>
              <a:rPr lang="en-US" sz="3200" dirty="0">
                <a:latin typeface="Times New Roman" pitchFamily="18" charset="0"/>
                <a:cs typeface="Times New Roman" pitchFamily="18" charset="0"/>
              </a:rPr>
              <a:t>Bacterial and Mycoplasmal Diseases.</a:t>
            </a:r>
          </a:p>
          <a:p>
            <a:pPr algn="l" rtl="0">
              <a:buNone/>
            </a:pPr>
            <a:r>
              <a:rPr lang="en-US" sz="3200" dirty="0">
                <a:solidFill>
                  <a:schemeClr val="accent2"/>
                </a:solidFill>
                <a:latin typeface="Times New Roman" pitchFamily="18" charset="0"/>
                <a:cs typeface="Times New Roman" pitchFamily="18" charset="0"/>
              </a:rPr>
              <a:t>3-</a:t>
            </a:r>
            <a:r>
              <a:rPr lang="en-US" sz="3200" dirty="0">
                <a:latin typeface="Times New Roman" pitchFamily="18" charset="0"/>
                <a:cs typeface="Times New Roman" pitchFamily="18" charset="0"/>
              </a:rPr>
              <a:t>Fungal Diseases.</a:t>
            </a:r>
          </a:p>
          <a:p>
            <a:pPr algn="l" rtl="0">
              <a:buNone/>
            </a:pPr>
            <a:r>
              <a:rPr lang="en-US" sz="3200" dirty="0">
                <a:solidFill>
                  <a:schemeClr val="accent2"/>
                </a:solidFill>
                <a:latin typeface="Times New Roman" pitchFamily="18" charset="0"/>
                <a:cs typeface="Times New Roman" pitchFamily="18" charset="0"/>
              </a:rPr>
              <a:t>4-</a:t>
            </a:r>
            <a:r>
              <a:rPr lang="en-US" sz="3200" dirty="0">
                <a:latin typeface="Times New Roman" pitchFamily="18" charset="0"/>
                <a:cs typeface="Times New Roman" pitchFamily="18" charset="0"/>
              </a:rPr>
              <a:t>Parasitic Diseases.</a:t>
            </a:r>
          </a:p>
          <a:p>
            <a:pPr algn="l" rtl="0">
              <a:buNone/>
            </a:pPr>
            <a:r>
              <a:rPr lang="en-US" sz="3200" dirty="0">
                <a:latin typeface="Times New Roman" pitchFamily="18" charset="0"/>
                <a:cs typeface="Times New Roman" pitchFamily="18" charset="0"/>
              </a:rPr>
              <a:t>A-</a:t>
            </a:r>
            <a:r>
              <a:rPr lang="en-US" sz="3200" dirty="0" err="1">
                <a:latin typeface="Times New Roman" pitchFamily="18" charset="0"/>
                <a:cs typeface="Times New Roman" pitchFamily="18" charset="0"/>
              </a:rPr>
              <a:t>Protozoal</a:t>
            </a:r>
            <a:r>
              <a:rPr lang="en-US" sz="3200" dirty="0">
                <a:latin typeface="Times New Roman" pitchFamily="18" charset="0"/>
                <a:cs typeface="Times New Roman" pitchFamily="18" charset="0"/>
              </a:rPr>
              <a:t> Diseases.</a:t>
            </a:r>
          </a:p>
          <a:p>
            <a:pPr algn="l" rtl="0">
              <a:buNone/>
            </a:pPr>
            <a:r>
              <a:rPr lang="en-US" sz="3200" dirty="0">
                <a:latin typeface="Times New Roman" pitchFamily="18" charset="0"/>
                <a:cs typeface="Times New Roman" pitchFamily="18" charset="0"/>
              </a:rPr>
              <a:t>B-</a:t>
            </a:r>
            <a:r>
              <a:rPr lang="en-US" sz="3200" dirty="0" err="1">
                <a:latin typeface="Times New Roman" pitchFamily="18" charset="0"/>
                <a:cs typeface="Times New Roman" pitchFamily="18" charset="0"/>
              </a:rPr>
              <a:t>Endoparasite</a:t>
            </a:r>
            <a:r>
              <a:rPr lang="en-US" sz="3200" dirty="0">
                <a:latin typeface="Times New Roman" pitchFamily="18" charset="0"/>
                <a:cs typeface="Times New Roman" pitchFamily="18" charset="0"/>
              </a:rPr>
              <a:t> (Internal).</a:t>
            </a:r>
          </a:p>
          <a:p>
            <a:pPr algn="l" rtl="0">
              <a:buNone/>
            </a:pPr>
            <a:r>
              <a:rPr lang="en-US" sz="3200" dirty="0">
                <a:latin typeface="Times New Roman" pitchFamily="18" charset="0"/>
                <a:cs typeface="Times New Roman" pitchFamily="18" charset="0"/>
              </a:rPr>
              <a:t>C-</a:t>
            </a:r>
            <a:r>
              <a:rPr lang="en-US" sz="3200" dirty="0" err="1">
                <a:latin typeface="Times New Roman" pitchFamily="18" charset="0"/>
                <a:cs typeface="Times New Roman" pitchFamily="18" charset="0"/>
              </a:rPr>
              <a:t>Ectoparasite</a:t>
            </a:r>
            <a:r>
              <a:rPr lang="en-US" sz="3200" dirty="0">
                <a:latin typeface="Times New Roman" pitchFamily="18" charset="0"/>
                <a:cs typeface="Times New Roman" pitchFamily="18" charset="0"/>
              </a:rPr>
              <a:t>( External).</a:t>
            </a:r>
          </a:p>
          <a:p>
            <a:pPr algn="l" rtl="0">
              <a:buNone/>
            </a:pPr>
            <a:r>
              <a:rPr lang="en-US" sz="3200" dirty="0">
                <a:solidFill>
                  <a:schemeClr val="accent2"/>
                </a:solidFill>
                <a:latin typeface="Times New Roman" pitchFamily="18" charset="0"/>
                <a:cs typeface="Times New Roman" pitchFamily="18" charset="0"/>
              </a:rPr>
              <a:t>6-</a:t>
            </a:r>
            <a:r>
              <a:rPr lang="en-US" sz="3200" dirty="0">
                <a:latin typeface="Times New Roman" pitchFamily="18" charset="0"/>
                <a:cs typeface="Times New Roman" pitchFamily="18" charset="0"/>
              </a:rPr>
              <a:t>Viral Diseases.</a:t>
            </a:r>
          </a:p>
          <a:p>
            <a:pPr algn="l" rtl="0">
              <a:buNone/>
            </a:pPr>
            <a:endParaRPr lang="en-US" sz="3200" dirty="0">
              <a:latin typeface="Times New Roman" pitchFamily="18" charset="0"/>
              <a:cs typeface="Times New Roman" pitchFamily="18" charset="0"/>
            </a:endParaRPr>
          </a:p>
          <a:p>
            <a:pPr algn="l" rtl="0">
              <a:buNone/>
            </a:pPr>
            <a:endParaRPr lang="en-US" sz="3200" dirty="0">
              <a:latin typeface="Times New Roman" pitchFamily="18" charset="0"/>
              <a:cs typeface="Times New Roman" pitchFamily="18" charset="0"/>
            </a:endParaRPr>
          </a:p>
          <a:p>
            <a:pPr algn="l" rtl="0">
              <a:buNone/>
            </a:pPr>
            <a:endParaRPr lang="ar-IQ" sz="3200" dirty="0">
              <a:latin typeface="Times New Roman" pitchFamily="18" charset="0"/>
              <a:cs typeface="Times New Roman" pitchFamily="18" charset="0"/>
            </a:endParaRPr>
          </a:p>
        </p:txBody>
      </p:sp>
    </p:spTree>
    <p:extLst>
      <p:ext uri="{BB962C8B-B14F-4D97-AF65-F5344CB8AC3E}">
        <p14:creationId xmlns:p14="http://schemas.microsoft.com/office/powerpoint/2010/main" val="13194647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heel(1)">
                                      <p:cBhvr>
                                        <p:cTn id="19" dur="2000"/>
                                        <p:tgtEl>
                                          <p:spTgt spid="2">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2" dur="500"/>
                                        <p:tgtEl>
                                          <p:spTgt spid="2">
                                            <p:txEl>
                                              <p:pRg st="5" end="5"/>
                                            </p:txEl>
                                          </p:spTgt>
                                        </p:tgtEl>
                                      </p:cBhvr>
                                    </p:animEffect>
                                  </p:childTnLst>
                                </p:cTn>
                              </p:par>
                              <p:par>
                                <p:cTn id="23" presetID="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fade">
                                      <p:cBhvr>
                                        <p:cTn id="2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1254</TotalTime>
  <Words>1205</Words>
  <Application>Microsoft Office PowerPoint</Application>
  <PresentationFormat>On-screen Show (4:3)</PresentationFormat>
  <Paragraphs>145</Paragraphs>
  <Slides>19</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Calibri</vt:lpstr>
      <vt:lpstr>Times New Roman</vt:lpstr>
      <vt:lpstr>1_نسق Office</vt:lpstr>
      <vt:lpstr>2_نسق Office</vt:lpstr>
      <vt:lpstr>PowerPoint Presentation</vt:lpstr>
      <vt:lpstr>Textbooks and Recommended References </vt:lpstr>
      <vt:lpstr>poultry </vt:lpstr>
      <vt:lpstr>Terminology in Poultry Production</vt:lpstr>
      <vt:lpstr> Type depending on the environment and living conditions</vt:lpstr>
      <vt:lpstr>PowerPoint Presentation</vt:lpstr>
      <vt:lpstr>PowerPoint Presentation</vt:lpstr>
      <vt:lpstr>Infectious agents </vt:lpstr>
      <vt:lpstr>Poultry Diseases</vt:lpstr>
      <vt:lpstr>Nutritional Deficiency Diseases</vt:lpstr>
      <vt:lpstr>Vitamins</vt:lpstr>
      <vt:lpstr>Vitamin A</vt:lpstr>
      <vt:lpstr>Vitamin A Deficiency</vt:lpstr>
      <vt:lpstr>Functions of vitamin A : </vt:lpstr>
      <vt:lpstr>Special Signs of Vitamin A Deficiency:</vt:lpstr>
      <vt:lpstr>Post_mortem lesions:</vt:lpstr>
      <vt:lpstr>Histopathology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Nutritional Deficiency Diseases</dc:title>
  <dc:creator>fujitsu</dc:creator>
  <cp:lastModifiedBy>Maher</cp:lastModifiedBy>
  <cp:revision>58</cp:revision>
  <dcterms:created xsi:type="dcterms:W3CDTF">2013-06-28T11:18:01Z</dcterms:created>
  <dcterms:modified xsi:type="dcterms:W3CDTF">2025-10-04T18:42:06Z</dcterms:modified>
</cp:coreProperties>
</file>